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58" r:id="rId4"/>
    <p:sldId id="257" r:id="rId5"/>
    <p:sldId id="259" r:id="rId6"/>
    <p:sldId id="260" r:id="rId7"/>
    <p:sldId id="279" r:id="rId8"/>
    <p:sldId id="280" r:id="rId9"/>
    <p:sldId id="281" r:id="rId10"/>
    <p:sldId id="282" r:id="rId11"/>
    <p:sldId id="265" r:id="rId12"/>
    <p:sldId id="272" r:id="rId13"/>
    <p:sldId id="290" r:id="rId14"/>
    <p:sldId id="273" r:id="rId15"/>
    <p:sldId id="274" r:id="rId16"/>
    <p:sldId id="275" r:id="rId17"/>
    <p:sldId id="266" r:id="rId18"/>
    <p:sldId id="267" r:id="rId19"/>
    <p:sldId id="269" r:id="rId20"/>
    <p:sldId id="287" r:id="rId21"/>
    <p:sldId id="285" r:id="rId22"/>
    <p:sldId id="286" r:id="rId23"/>
    <p:sldId id="288" r:id="rId24"/>
    <p:sldId id="277" r:id="rId25"/>
    <p:sldId id="291" r:id="rId26"/>
    <p:sldId id="270" r:id="rId27"/>
    <p:sldId id="289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5B813"/>
    <a:srgbClr val="000000"/>
    <a:srgbClr val="858DC3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6FB07-6731-CE48-8EEA-B0F38705A954}" type="datetimeFigureOut">
              <a:rPr lang="en-US" smtClean="0"/>
              <a:pPr/>
              <a:t>5/13/16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1DAB2-3A3A-1D48-9F6B-89100F16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A1E8B-32F8-4844-88A8-56B687665D69}" type="datetimeFigureOut">
              <a:rPr lang="en-US" smtClean="0"/>
              <a:pPr/>
              <a:t>5/13/16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0CCC-E4B2-8D4A-86EE-44EDA3721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0118-76F3-714A-86E8-4B84727A71A4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0171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D96D-1D20-934B-8EE5-752BFE73393A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274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E684-D573-3147-9D28-C8C08C960BCA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1634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CDD7-A12C-9F46-8CB9-B927FD3868D4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736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D9AB-3E60-E043-AC91-E609ACBC43E6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9801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450-5EFF-2247-937A-B669C46CDAE7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6161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DF23-396A-714F-919F-BDF73829F57F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71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50D-C0B5-F24A-8D52-F95028415BEA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4853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1B0-440E-8F4D-A8D6-C5E99122C284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31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25BB-3574-B647-849E-D08F34067708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222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E5D0-E0C8-E74A-90A3-3F266DAC70DB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2548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57150" cap="flat" cmpd="thinThick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BCBD-B45F-A049-8223-6287D9354649}" type="datetime1">
              <a:rPr lang="fr-FR" smtClean="0"/>
              <a:pPr/>
              <a:t>5/13/16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6D2E-C9EB-1148-8E34-B28AEEF903A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apdapted logo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2634" y="365013"/>
            <a:ext cx="1087217" cy="965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1541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FF"/>
          </a:solidFill>
          <a:latin typeface="Hobo Std"/>
          <a:ea typeface="+mj-ea"/>
          <a:cs typeface="Hobo St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ADAPTED</a:t>
            </a: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Association loi 1901 (anciennement Collectif de Parents d’Elèves des Yvelines)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361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					Résumé des </a:t>
            </a:r>
            <a:r>
              <a:rPr lang="en-US" dirty="0" err="1" smtClean="0"/>
              <a:t>dispositifs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scolaires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7"/>
            <a:ext cx="8229600" cy="1131781"/>
          </a:xfrm>
          <a:prstGeom prst="rect">
            <a:avLst/>
          </a:prstGeom>
          <a:noFill/>
          <a:ln>
            <a:solidFill>
              <a:srgbClr val="DA8B0B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3"/>
          <p:cNvSpPr>
            <a:spLocks noGrp="1"/>
          </p:cNvSpPr>
          <p:nvPr>
            <p:ph idx="1"/>
          </p:nvPr>
        </p:nvSpPr>
        <p:spPr>
          <a:xfrm>
            <a:off x="314325" y="1600200"/>
            <a:ext cx="1402597" cy="47874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/>
              <a:t>0 - 5 ans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5 - 12 ans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12 - 14 ans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14-16 ans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16-20 ans</a:t>
            </a:r>
            <a:endParaRPr lang="fr-FR" sz="1600" dirty="0"/>
          </a:p>
        </p:txBody>
      </p:sp>
      <p:sp>
        <p:nvSpPr>
          <p:cNvPr id="6" name="Rectangle à coins arrondis 4"/>
          <p:cNvSpPr/>
          <p:nvPr/>
        </p:nvSpPr>
        <p:spPr>
          <a:xfrm>
            <a:off x="2200759" y="2483586"/>
            <a:ext cx="1239865" cy="523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ULIS Ecole TED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à coins arrondis 5"/>
          <p:cNvSpPr/>
          <p:nvPr/>
        </p:nvSpPr>
        <p:spPr>
          <a:xfrm>
            <a:off x="3971492" y="3131753"/>
            <a:ext cx="974242" cy="16085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ULIS TED</a:t>
            </a:r>
          </a:p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Pré-pro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8" name="Rectangle à coins arrondis 8"/>
          <p:cNvSpPr/>
          <p:nvPr/>
        </p:nvSpPr>
        <p:spPr>
          <a:xfrm>
            <a:off x="2200759" y="1600200"/>
            <a:ext cx="3201707" cy="6754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UEM – TED  (1 pour 1 intensif)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Unités d’Enseignements Spécialisés </a:t>
            </a:r>
          </a:p>
        </p:txBody>
      </p:sp>
      <p:sp>
        <p:nvSpPr>
          <p:cNvPr id="9" name="Rectangle à coins arrondis 9"/>
          <p:cNvSpPr/>
          <p:nvPr/>
        </p:nvSpPr>
        <p:spPr>
          <a:xfrm>
            <a:off x="2971316" y="3131753"/>
            <a:ext cx="938615" cy="1608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ULIS Type 1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à coins arrondis 10"/>
          <p:cNvSpPr/>
          <p:nvPr/>
        </p:nvSpPr>
        <p:spPr>
          <a:xfrm>
            <a:off x="1716922" y="3131753"/>
            <a:ext cx="1087532" cy="1614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Collège +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AVSi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/APE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à coins arrondis 11"/>
          <p:cNvSpPr/>
          <p:nvPr/>
        </p:nvSpPr>
        <p:spPr>
          <a:xfrm>
            <a:off x="5554866" y="2483586"/>
            <a:ext cx="1757751" cy="523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Ecole Primaire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AVSi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APE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à coins arrondis 12"/>
          <p:cNvSpPr/>
          <p:nvPr/>
        </p:nvSpPr>
        <p:spPr>
          <a:xfrm>
            <a:off x="3701518" y="2483586"/>
            <a:ext cx="1443926" cy="523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ULIS Ecole Type 1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à coins arrondis 13"/>
          <p:cNvSpPr/>
          <p:nvPr/>
        </p:nvSpPr>
        <p:spPr>
          <a:xfrm>
            <a:off x="7806896" y="1662236"/>
            <a:ext cx="1162480" cy="19597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 - ABA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à coins arrondis 14"/>
          <p:cNvSpPr/>
          <p:nvPr/>
        </p:nvSpPr>
        <p:spPr>
          <a:xfrm>
            <a:off x="7806896" y="3767324"/>
            <a:ext cx="1162480" cy="24556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fr-FR" sz="1600" dirty="0" err="1" smtClean="0">
                <a:solidFill>
                  <a:srgbClr val="FF0000"/>
                </a:solidFill>
              </a:rPr>
              <a:t>Pro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TED</a:t>
            </a:r>
          </a:p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TEACCH + ABA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1716922" y="4782513"/>
            <a:ext cx="5968324" cy="375206"/>
          </a:xfrm>
          <a:prstGeom prst="rect">
            <a:avLst/>
          </a:prstGeom>
          <a:solidFill>
            <a:srgbClr val="1EDFF5"/>
          </a:solidFill>
          <a:effectLst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Multi-métiers 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lang="fr-FR" sz="1600" noProof="0" dirty="0"/>
              <a:t>O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rientation / </a:t>
            </a:r>
            <a:r>
              <a:rPr lang="fr-FR" sz="1600" dirty="0" smtClean="0"/>
              <a:t>A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utonomie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 individuel ou semi-collectif)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à coins arrondis 16"/>
          <p:cNvSpPr/>
          <p:nvPr/>
        </p:nvSpPr>
        <p:spPr>
          <a:xfrm>
            <a:off x="6189133" y="3154257"/>
            <a:ext cx="1496113" cy="15860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noFill/>
              </a:rPr>
              <a:t>DIMA</a:t>
            </a:r>
          </a:p>
          <a:p>
            <a:pPr algn="ctr"/>
            <a:r>
              <a:rPr lang="fr-FR" sz="1600" dirty="0" err="1" smtClean="0">
                <a:noFill/>
              </a:rPr>
              <a:t>Dispo</a:t>
            </a:r>
            <a:r>
              <a:rPr lang="fr-FR" sz="1600" dirty="0" smtClean="0">
                <a:noFill/>
              </a:rPr>
              <a:t>. </a:t>
            </a:r>
            <a:r>
              <a:rPr lang="fr-FR" sz="1600" dirty="0" err="1">
                <a:noFill/>
              </a:rPr>
              <a:t>I</a:t>
            </a:r>
            <a:r>
              <a:rPr lang="fr-FR" sz="1600" dirty="0" err="1" smtClean="0">
                <a:noFill/>
              </a:rPr>
              <a:t>ntég</a:t>
            </a:r>
            <a:r>
              <a:rPr lang="fr-FR" sz="1600" dirty="0" smtClean="0">
                <a:noFill/>
              </a:rPr>
              <a:t> Métiers Alternance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7" name="Rectangle à coins arrondis 17"/>
          <p:cNvSpPr/>
          <p:nvPr/>
        </p:nvSpPr>
        <p:spPr>
          <a:xfrm>
            <a:off x="5065177" y="3125946"/>
            <a:ext cx="979380" cy="161439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SEGPA </a:t>
            </a:r>
          </a:p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TED</a:t>
            </a:r>
          </a:p>
        </p:txBody>
      </p:sp>
      <p:sp>
        <p:nvSpPr>
          <p:cNvPr id="18" name="Rectangle à coins arrondis 18"/>
          <p:cNvSpPr/>
          <p:nvPr/>
        </p:nvSpPr>
        <p:spPr>
          <a:xfrm>
            <a:off x="3124200" y="5228879"/>
            <a:ext cx="1505451" cy="9941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ULIS-L TED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Lycée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à coins arrondis 20"/>
          <p:cNvSpPr/>
          <p:nvPr/>
        </p:nvSpPr>
        <p:spPr>
          <a:xfrm>
            <a:off x="1620302" y="6269015"/>
            <a:ext cx="7349074" cy="39225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Diplômes – Certificats d’aptitude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à coins arrondis 22"/>
          <p:cNvSpPr/>
          <p:nvPr/>
        </p:nvSpPr>
        <p:spPr>
          <a:xfrm>
            <a:off x="5554867" y="1662236"/>
            <a:ext cx="1757750" cy="523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Maternelle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APE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à coins arrondis 24"/>
          <p:cNvSpPr/>
          <p:nvPr/>
        </p:nvSpPr>
        <p:spPr>
          <a:xfrm>
            <a:off x="1865839" y="5228877"/>
            <a:ext cx="938615" cy="99412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Lycée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à coins arrondis 25"/>
          <p:cNvSpPr/>
          <p:nvPr/>
        </p:nvSpPr>
        <p:spPr>
          <a:xfrm>
            <a:off x="4945734" y="5228878"/>
            <a:ext cx="1755452" cy="99412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Apprentissage</a:t>
            </a:r>
            <a:b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Alternance? Adapté?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à coins arrondis 26"/>
          <p:cNvSpPr/>
          <p:nvPr/>
        </p:nvSpPr>
        <p:spPr>
          <a:xfrm>
            <a:off x="7484533" y="274637"/>
            <a:ext cx="1202267" cy="497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Cibles 2013-15</a:t>
            </a:r>
          </a:p>
        </p:txBody>
      </p:sp>
      <p:sp>
        <p:nvSpPr>
          <p:cNvPr id="24" name="Rectangle à coins arrondis 27"/>
          <p:cNvSpPr/>
          <p:nvPr/>
        </p:nvSpPr>
        <p:spPr>
          <a:xfrm>
            <a:off x="7484533" y="870107"/>
            <a:ext cx="1196493" cy="53631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Cibles 2015-20??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DA8B0B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				Notre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9025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Toujours contacter le niveau hiérarchique le plus haut avec copie aux services concernés et être orientés ensuite vers le bon interlocuteur</a:t>
            </a:r>
          </a:p>
          <a:p>
            <a:pPr>
              <a:buNone/>
            </a:pPr>
            <a:endParaRPr lang="fr-FR" sz="2200" dirty="0" smtClean="0"/>
          </a:p>
          <a:p>
            <a:r>
              <a:rPr lang="fr-FR" sz="2000" dirty="0" smtClean="0"/>
              <a:t>Relancer les interlocuteurs</a:t>
            </a:r>
          </a:p>
          <a:p>
            <a:endParaRPr lang="fr-FR" sz="2200" dirty="0" smtClean="0"/>
          </a:p>
          <a:p>
            <a:r>
              <a:rPr lang="fr-FR" sz="2000" dirty="0" smtClean="0"/>
              <a:t>Etre crédibles</a:t>
            </a:r>
          </a:p>
          <a:p>
            <a:pPr lvl="1"/>
            <a:r>
              <a:rPr lang="fr-FR" sz="1800" dirty="0" smtClean="0"/>
              <a:t>Fournir des supports de qualité</a:t>
            </a:r>
          </a:p>
          <a:p>
            <a:pPr lvl="1"/>
            <a:r>
              <a:rPr lang="fr-FR" sz="1800" dirty="0" smtClean="0"/>
              <a:t>Rester consensuels mais motivés</a:t>
            </a:r>
          </a:p>
          <a:p>
            <a:pPr>
              <a:buNone/>
            </a:pPr>
            <a:endParaRPr lang="en-US" sz="2400" dirty="0" smtClean="0">
              <a:sym typeface="Wingdings"/>
            </a:endParaRPr>
          </a:p>
          <a:p>
            <a:pPr>
              <a:buNone/>
            </a:pP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fr-FR" sz="2000" b="1" dirty="0" smtClean="0"/>
              <a:t>Une charge de travail conséquente</a:t>
            </a:r>
          </a:p>
          <a:p>
            <a:pPr algn="ctr">
              <a:buNone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3. ACTIONS 2012-2015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361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54200"/>
            <a:ext cx="7772400" cy="2031999"/>
          </a:xfrm>
          <a:ln>
            <a:solidFill>
              <a:srgbClr val="1EDFF5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Projet 2012-2013:</a:t>
            </a:r>
            <a:br>
              <a:rPr lang="fr-FR" dirty="0" smtClean="0"/>
            </a:br>
            <a:r>
              <a:rPr lang="fr-FR" dirty="0" smtClean="0"/>
              <a:t>Ouverture de la première ULIS TED Professionnelle avec le soutien du SESSAD Aidera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361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		Pourquoi et pour qui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6938" cy="4965492"/>
          </a:xfrm>
        </p:spPr>
        <p:txBody>
          <a:bodyPr>
            <a:normAutofit fontScale="32500" lnSpcReduction="20000"/>
          </a:bodyPr>
          <a:lstStyle/>
          <a:p>
            <a:r>
              <a:rPr lang="fr-FR" sz="6154" dirty="0" smtClean="0">
                <a:solidFill>
                  <a:srgbClr val="0B3BAA"/>
                </a:solidFill>
              </a:rPr>
              <a:t>Goulot d’étranglement sur le 78 </a:t>
            </a:r>
            <a:r>
              <a:rPr lang="fr-FR" sz="6154" dirty="0" smtClean="0"/>
              <a:t>: </a:t>
            </a:r>
          </a:p>
          <a:p>
            <a:pPr>
              <a:buNone/>
            </a:pPr>
            <a:r>
              <a:rPr lang="fr-FR" sz="5000" dirty="0" smtClean="0"/>
              <a:t>	</a:t>
            </a:r>
            <a:r>
              <a:rPr lang="fr-FR" sz="4923" dirty="0" smtClean="0"/>
              <a:t>Environ 15 CLIS sur le département &amp; pas d’issue en sortie pour les jeunes</a:t>
            </a:r>
          </a:p>
          <a:p>
            <a:pPr>
              <a:buNone/>
            </a:pPr>
            <a:endParaRPr lang="fr-FR" sz="4923" dirty="0" smtClean="0"/>
          </a:p>
          <a:p>
            <a:r>
              <a:rPr lang="fr-FR" sz="6154" dirty="0" smtClean="0">
                <a:solidFill>
                  <a:srgbClr val="0B3BAA"/>
                </a:solidFill>
              </a:rPr>
              <a:t>Besoin de méthodes éducatives structurées et adaptées </a:t>
            </a:r>
            <a:r>
              <a:rPr lang="fr-FR" sz="4923" dirty="0" smtClean="0"/>
              <a:t>(conformes HAS)</a:t>
            </a:r>
          </a:p>
          <a:p>
            <a:pPr>
              <a:buNone/>
            </a:pPr>
            <a:endParaRPr lang="fr-FR" sz="4500" dirty="0" smtClean="0">
              <a:solidFill>
                <a:schemeClr val="accent5"/>
              </a:solidFill>
            </a:endParaRPr>
          </a:p>
          <a:p>
            <a:r>
              <a:rPr lang="fr-FR" sz="6154" dirty="0" smtClean="0">
                <a:solidFill>
                  <a:schemeClr val="accent1"/>
                </a:solidFill>
              </a:rPr>
              <a:t>Profil des jeunes concernés</a:t>
            </a:r>
          </a:p>
          <a:p>
            <a:pPr lvl="1"/>
            <a:r>
              <a:rPr lang="fr-FR" sz="4923" dirty="0" smtClean="0"/>
              <a:t>des jeunes  âgés de 12 à 20 ans (ULIS et ULIS-L).</a:t>
            </a:r>
          </a:p>
          <a:p>
            <a:pPr lvl="1"/>
            <a:r>
              <a:rPr lang="fr-FR" sz="4923" dirty="0" smtClean="0"/>
              <a:t>actuellement accueillis en milieu scolaire ordinaire avec  </a:t>
            </a:r>
            <a:r>
              <a:rPr lang="fr-FR" sz="4923" dirty="0" err="1" smtClean="0"/>
              <a:t>AVSi</a:t>
            </a:r>
            <a:r>
              <a:rPr lang="fr-FR" sz="4923" dirty="0" smtClean="0"/>
              <a:t> ou en classe d'inclusion de type CLIS TED, ou CLIS type 1, ULIS type 1 avec ou sans accompagnement individualisé, voire IME ABA.</a:t>
            </a:r>
          </a:p>
          <a:p>
            <a:pPr lvl="1"/>
            <a:r>
              <a:rPr lang="fr-FR" sz="4523" dirty="0" smtClean="0"/>
              <a:t>Ayant déficit cognitif léger ou modéré</a:t>
            </a:r>
          </a:p>
          <a:p>
            <a:endParaRPr lang="fr-FR" sz="4923" dirty="0" smtClean="0">
              <a:solidFill>
                <a:schemeClr val="accent1"/>
              </a:solidFill>
            </a:endParaRPr>
          </a:p>
          <a:p>
            <a:r>
              <a:rPr lang="fr-FR" sz="6154" dirty="0" smtClean="0">
                <a:solidFill>
                  <a:schemeClr val="accent1"/>
                </a:solidFill>
              </a:rPr>
              <a:t>Ambition du Projet </a:t>
            </a:r>
            <a:r>
              <a:rPr lang="fr-FR" sz="6154" dirty="0" smtClean="0"/>
              <a:t>:  </a:t>
            </a:r>
          </a:p>
          <a:p>
            <a:pPr marL="342900" lvl="1" indent="-342900">
              <a:buNone/>
            </a:pPr>
            <a:r>
              <a:rPr lang="fr-FR" sz="4400" dirty="0" smtClean="0"/>
              <a:t>	</a:t>
            </a:r>
            <a:r>
              <a:rPr lang="fr-FR" sz="4923" dirty="0" smtClean="0"/>
              <a:t>Que les jeunes puissent accéder à une formation professionnelle puis à un métier concret qu’ils pratiqueront à l’âge adulte en milieu protégé, ou simplement adapté</a:t>
            </a:r>
          </a:p>
          <a:p>
            <a:pPr marL="342900" lvl="1" indent="-342900">
              <a:buNone/>
            </a:pPr>
            <a:endParaRPr lang="fr-FR" sz="4364" dirty="0" smtClean="0"/>
          </a:p>
          <a:p>
            <a:pPr>
              <a:buFont typeface="Wingdings" pitchFamily="2" charset="2"/>
              <a:buChar char=""/>
            </a:pPr>
            <a:r>
              <a:rPr lang="fr-FR" sz="4364" dirty="0" smtClean="0"/>
              <a:t> </a:t>
            </a:r>
            <a:r>
              <a:rPr lang="fr-FR" sz="4500" dirty="0" smtClean="0">
                <a:solidFill>
                  <a:schemeClr val="accent5"/>
                </a:solidFill>
              </a:rPr>
              <a:t>L’ULIS TED Pro est un maillon d’un parcours souhaité qui va de la petite enfance à la vie d’adulte avec un accompagnement </a:t>
            </a:r>
            <a:r>
              <a:rPr lang="fr-FR" sz="4500" dirty="0" err="1" smtClean="0">
                <a:solidFill>
                  <a:schemeClr val="accent5"/>
                </a:solidFill>
              </a:rPr>
              <a:t>psycho-éducatif</a:t>
            </a:r>
            <a:r>
              <a:rPr lang="fr-FR" sz="4500" dirty="0" smtClean="0">
                <a:solidFill>
                  <a:schemeClr val="accent5"/>
                </a:solidFill>
              </a:rPr>
              <a:t>  ad 'hoc</a:t>
            </a:r>
          </a:p>
          <a:p>
            <a:pPr lvl="1"/>
            <a:endParaRPr lang="fr-FR" sz="4923" dirty="0" smtClean="0"/>
          </a:p>
          <a:p>
            <a:pPr>
              <a:buFont typeface="Wingdings" pitchFamily="2" charset="2"/>
              <a:buChar char=""/>
            </a:pPr>
            <a:endParaRPr lang="fr-FR" sz="4500" dirty="0" smtClean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/>
          <a:lstStyle/>
          <a:p>
            <a:r>
              <a:rPr lang="fr-FR" dirty="0" smtClean="0"/>
              <a:t>	      Les fondamentaux du projet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461948" cy="4708525"/>
          </a:xfrm>
        </p:spPr>
        <p:txBody>
          <a:bodyPr>
            <a:no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Un environnement « protecteur  » dans une classe à effectif réduit (8-10 élèves)</a:t>
            </a:r>
          </a:p>
          <a:p>
            <a:r>
              <a:rPr lang="fr-FR" sz="1400" dirty="0" smtClean="0"/>
              <a:t>Un taux d’encadrement de 1 pour 3 en moyenne</a:t>
            </a:r>
          </a:p>
          <a:p>
            <a:r>
              <a:rPr lang="fr-FR" sz="1400" dirty="0" smtClean="0"/>
              <a:t>Une ouverture / découverte du monde </a:t>
            </a:r>
            <a:r>
              <a:rPr lang="fr-FR" sz="1400" dirty="0" err="1" smtClean="0"/>
              <a:t>pré-professionnel</a:t>
            </a:r>
            <a:r>
              <a:rPr lang="fr-FR" sz="1400" dirty="0" smtClean="0"/>
              <a:t> afin d’anticiper</a:t>
            </a:r>
          </a:p>
          <a:p>
            <a:r>
              <a:rPr lang="fr-FR" sz="1400" dirty="0" smtClean="0"/>
              <a:t>Un partenaire psycho-éducatif spécialisé TED (SESSAD financé par l’ARS, ou équivalent géré par un cabinet privé)</a:t>
            </a:r>
          </a:p>
          <a:p>
            <a:r>
              <a:rPr lang="fr-FR" sz="1400" dirty="0" smtClean="0"/>
              <a:t>Une scolarisation à plein temps</a:t>
            </a:r>
          </a:p>
          <a:p>
            <a:r>
              <a:rPr lang="fr-FR" sz="1400" dirty="0" smtClean="0"/>
              <a:t>Un Projet Educatif Individualisé, en lien avec le partenaire Médico-Social Educatif.</a:t>
            </a:r>
          </a:p>
          <a:p>
            <a:pPr lvl="1"/>
            <a:r>
              <a:rPr lang="fr-FR" sz="1400" dirty="0" smtClean="0"/>
              <a:t>Environnement de scolarisation structuré sur une base de classe TEACCH. </a:t>
            </a:r>
          </a:p>
          <a:p>
            <a:pPr lvl="1"/>
            <a:r>
              <a:rPr lang="fr-FR" sz="1400" dirty="0" smtClean="0"/>
              <a:t>Méthodes éducatives adaptées au besoin de chaque élève (travail cognitif et comportementaliste de type ABA, Montessori, </a:t>
            </a:r>
            <a:r>
              <a:rPr lang="fr-FR" sz="1400" dirty="0" err="1" smtClean="0"/>
              <a:t>Borel-Maisonny</a:t>
            </a:r>
            <a:r>
              <a:rPr lang="fr-FR" sz="1400" dirty="0" smtClean="0"/>
              <a:t> ...)</a:t>
            </a:r>
          </a:p>
          <a:p>
            <a:r>
              <a:rPr lang="fr-FR" sz="1400" dirty="0" smtClean="0"/>
              <a:t>L’équipe d’accompagnement en classe composée de :</a:t>
            </a:r>
          </a:p>
          <a:p>
            <a:pPr lvl="1"/>
            <a:r>
              <a:rPr lang="fr-FR" sz="1400" dirty="0" smtClean="0"/>
              <a:t>Une enseignante titulaire d’un Capa-SH type D, et formée aux méthodes éducatives pour enfants TED</a:t>
            </a:r>
          </a:p>
          <a:p>
            <a:pPr lvl="1"/>
            <a:r>
              <a:rPr lang="fr-FR" sz="1400" dirty="0" smtClean="0"/>
              <a:t>Un éducateur SESSAD, de niveau minimum Bac+3 (Licence Pro Autisme, </a:t>
            </a:r>
            <a:r>
              <a:rPr lang="fr-FR" sz="1600" dirty="0" smtClean="0"/>
              <a:t>DEES...)</a:t>
            </a:r>
          </a:p>
          <a:p>
            <a:pPr lvl="1"/>
            <a:r>
              <a:rPr lang="fr-FR" sz="1400" dirty="0" smtClean="0"/>
              <a:t>Une AVS Collective formée aux bases de l’accompagnement de personnes autistes.</a:t>
            </a:r>
            <a:endParaRPr lang="fr-F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					Les fondamentaux du projet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509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B3BAA"/>
                </a:solidFill>
              </a:rPr>
              <a:t>Compétences travaillées:</a:t>
            </a:r>
          </a:p>
          <a:p>
            <a:pPr lvl="1"/>
            <a:r>
              <a:rPr lang="fr-FR" sz="1600" dirty="0" smtClean="0"/>
              <a:t>Permettre la consolidation de l'autonomie personnelle et sociale;</a:t>
            </a:r>
          </a:p>
          <a:p>
            <a:pPr lvl="1"/>
            <a:r>
              <a:rPr lang="fr-FR" sz="1600" dirty="0" smtClean="0"/>
              <a:t>Consolider l’apprentissage des fondamentaux (lire, écrire, compter)</a:t>
            </a:r>
          </a:p>
          <a:p>
            <a:pPr lvl="1"/>
            <a:r>
              <a:rPr lang="fr-FR" sz="1600" dirty="0" smtClean="0"/>
              <a:t>Développer les apprentissages sociaux, scolaires, l'acceptation des règles de vie et l'amélioration des capacités de communication ;</a:t>
            </a:r>
          </a:p>
          <a:p>
            <a:pPr lvl="1"/>
            <a:r>
              <a:rPr lang="fr-FR" sz="1600" dirty="0" smtClean="0"/>
              <a:t>Aider le jeune à acquérir les compétences du savoir être et du savoir-faire pour qu’il puisse s’adapter aux conditions de travail qu’il rencontrera (en milieu ordinaire ou protégé);</a:t>
            </a:r>
          </a:p>
          <a:p>
            <a:r>
              <a:rPr lang="fr-FR" sz="2000" b="1" dirty="0" smtClean="0">
                <a:solidFill>
                  <a:srgbClr val="0B3BAA"/>
                </a:solidFill>
              </a:rPr>
              <a:t>Objectifs:</a:t>
            </a:r>
          </a:p>
          <a:p>
            <a:pPr lvl="1"/>
            <a:r>
              <a:rPr lang="fr-FR" sz="1600" dirty="0" smtClean="0"/>
              <a:t>Concrétiser à terme un projet professionnel concerté :</a:t>
            </a:r>
          </a:p>
          <a:p>
            <a:pPr lvl="1"/>
            <a:r>
              <a:rPr lang="fr-FR" sz="1600" dirty="0" smtClean="0"/>
              <a:t>Faire émerger les compétences propres au jeune et l’aider dans le tissu social quel que soit son statut.</a:t>
            </a:r>
          </a:p>
          <a:p>
            <a:pPr lvl="1"/>
            <a:r>
              <a:rPr lang="fr-FR" sz="1600" dirty="0" smtClean="0"/>
              <a:t>Les compétences acquises doivent permettre l’accès à une formation professionnelle puis à un métier concret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endParaRPr lang="fr-FR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	Le déroulé du projet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0B3BAA"/>
                </a:solidFill>
              </a:rPr>
              <a:t>Rédaction d’une déclaration d’intention:  « Ce que nous voulons »</a:t>
            </a:r>
          </a:p>
          <a:p>
            <a:r>
              <a:rPr lang="fr-FR" sz="1600" dirty="0" smtClean="0"/>
              <a:t>les parents « ayant droit » ou « soutien » légitiment la démarche </a:t>
            </a:r>
          </a:p>
          <a:p>
            <a:endParaRPr lang="fr-FR" sz="1600" dirty="0" smtClean="0"/>
          </a:p>
          <a:p>
            <a:pPr>
              <a:buNone/>
            </a:pPr>
            <a:r>
              <a:rPr lang="fr-FR" sz="2000" dirty="0" smtClean="0">
                <a:solidFill>
                  <a:srgbClr val="0B3BAA"/>
                </a:solidFill>
              </a:rPr>
              <a:t>Contacts auprès:</a:t>
            </a:r>
          </a:p>
          <a:p>
            <a:r>
              <a:rPr lang="fr-FR" sz="1600" dirty="0" smtClean="0"/>
              <a:t>du rectorat pour demander l’ouverture de classes</a:t>
            </a:r>
          </a:p>
          <a:p>
            <a:r>
              <a:rPr lang="fr-FR" sz="1600" dirty="0" smtClean="0"/>
              <a:t>du diocèse : pour explorer les possibilités d’accueil de nos enfants</a:t>
            </a:r>
          </a:p>
          <a:p>
            <a:r>
              <a:rPr lang="fr-FR" sz="1600" dirty="0" smtClean="0"/>
              <a:t>du président du Conseil Général, de la MDPH pour information, orientations, financement</a:t>
            </a:r>
          </a:p>
          <a:p>
            <a:r>
              <a:rPr lang="fr-FR" sz="1600" dirty="0" smtClean="0"/>
              <a:t>des élus, de la cellule Aide handicap Ecole pour leur soutien</a:t>
            </a:r>
          </a:p>
          <a:p>
            <a:r>
              <a:rPr lang="fr-FR" sz="1600" dirty="0" smtClean="0"/>
              <a:t>de toutes les associations gestionnaires connues pour porter le projet</a:t>
            </a:r>
          </a:p>
          <a:p>
            <a:r>
              <a:rPr lang="fr-FR" sz="1600" dirty="0" smtClean="0"/>
              <a:t>des professionnels qui suivent nos enfants  pour leurs conseils</a:t>
            </a:r>
          </a:p>
          <a:p>
            <a:pPr lvl="2"/>
            <a:endParaRPr lang="fr-FR" sz="1800" dirty="0" smtClean="0"/>
          </a:p>
          <a:p>
            <a:pPr lvl="2">
              <a:buNone/>
            </a:pPr>
            <a:r>
              <a:rPr lang="fr-FR" sz="1600" dirty="0" smtClean="0"/>
              <a:t>		</a:t>
            </a:r>
          </a:p>
          <a:p>
            <a:pPr lvl="2">
              <a:buNone/>
            </a:pPr>
            <a:endParaRPr lang="fr-FR" sz="1600" dirty="0" smtClean="0"/>
          </a:p>
          <a:p>
            <a:pPr lvl="2">
              <a:buNone/>
            </a:pPr>
            <a:endParaRPr lang="fr-FR" sz="1600" dirty="0" smtClean="0"/>
          </a:p>
          <a:p>
            <a:pPr lvl="2"/>
            <a:endParaRPr lang="fr-F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	Le déroulé du projet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31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B3BAA"/>
                </a:solidFill>
              </a:rPr>
              <a:t>Rédaction du projet détaillé </a:t>
            </a:r>
          </a:p>
          <a:p>
            <a:pPr>
              <a:buNone/>
            </a:pPr>
            <a:endParaRPr lang="fr-FR" sz="1800" dirty="0" smtClean="0">
              <a:solidFill>
                <a:srgbClr val="0B3BAA"/>
              </a:solidFill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0B3BAA"/>
                </a:solidFill>
              </a:rPr>
              <a:t>Suivi des démarches entamées </a:t>
            </a:r>
            <a:r>
              <a:rPr lang="fr-FR" sz="1800" dirty="0" smtClean="0">
                <a:solidFill>
                  <a:srgbClr val="0B3BAA"/>
                </a:solidFill>
              </a:rPr>
              <a:t>: </a:t>
            </a:r>
            <a:r>
              <a:rPr lang="fr-FR" sz="1800" dirty="0" smtClean="0"/>
              <a:t>projet bien accueilli</a:t>
            </a:r>
          </a:p>
          <a:p>
            <a:pPr lvl="1"/>
            <a:r>
              <a:rPr lang="fr-FR" sz="1600" dirty="0" smtClean="0"/>
              <a:t>Obtention d’un interlocuteur à la MDPH qui soutient</a:t>
            </a:r>
          </a:p>
          <a:p>
            <a:pPr lvl="1"/>
            <a:r>
              <a:rPr lang="fr-FR" sz="1600" dirty="0" smtClean="0"/>
              <a:t>Obtention du soutien d’aide handicap école</a:t>
            </a:r>
          </a:p>
          <a:p>
            <a:pPr lvl="1"/>
            <a:r>
              <a:rPr lang="fr-FR" sz="1600" dirty="0" smtClean="0"/>
              <a:t>Rendez-vous au diocèse</a:t>
            </a:r>
          </a:p>
          <a:p>
            <a:pPr lvl="1"/>
            <a:r>
              <a:rPr lang="fr-FR" sz="1600" dirty="0" smtClean="0"/>
              <a:t>Rendez vous avec l’IEN ASH 1 qui annonce qu’elle a proposé l’ouverture d’une classe </a:t>
            </a:r>
          </a:p>
          <a:p>
            <a:pPr lvl="1"/>
            <a:r>
              <a:rPr lang="fr-FR" sz="1600" dirty="0" smtClean="0"/>
              <a:t>Exploration </a:t>
            </a:r>
            <a:r>
              <a:rPr lang="fr-FR" sz="1600" dirty="0"/>
              <a:t>d</a:t>
            </a:r>
            <a:r>
              <a:rPr lang="fr-FR" sz="1600" dirty="0" smtClean="0"/>
              <a:t>es possibilités de formation préprofessionnelle (3 </a:t>
            </a:r>
            <a:r>
              <a:rPr lang="fr-FR" sz="1600" dirty="0" err="1" smtClean="0"/>
              <a:t>IMPro</a:t>
            </a:r>
            <a:r>
              <a:rPr lang="fr-FR" sz="1600" dirty="0" smtClean="0"/>
              <a:t>, et  4 SEGPA visités)</a:t>
            </a:r>
          </a:p>
          <a:p>
            <a:pPr lvl="1"/>
            <a:r>
              <a:rPr lang="fr-FR" sz="1600" dirty="0" smtClean="0"/>
              <a:t>Explorations des possibilités d’accompagnements psycho-éducatifs</a:t>
            </a:r>
          </a:p>
          <a:p>
            <a:pPr lvl="1"/>
            <a:r>
              <a:rPr lang="fr-FR" sz="1600" dirty="0" smtClean="0"/>
              <a:t>Exploration des pistes de financement et sensibilisation </a:t>
            </a:r>
            <a:r>
              <a:rPr lang="fr-FR" sz="1600" dirty="0"/>
              <a:t>d</a:t>
            </a:r>
            <a:r>
              <a:rPr lang="fr-FR" sz="1600" dirty="0" smtClean="0"/>
              <a:t>es tutelles</a:t>
            </a:r>
          </a:p>
          <a:p>
            <a:pPr marL="342900" lvl="2" indent="-342900">
              <a:buNone/>
            </a:pPr>
            <a:r>
              <a:rPr lang="fr-FR" sz="1600" dirty="0" smtClean="0"/>
              <a:t>			</a:t>
            </a:r>
          </a:p>
          <a:p>
            <a:pPr>
              <a:buNone/>
            </a:pPr>
            <a:endParaRPr lang="fr-FR" sz="1600" dirty="0" smtClean="0"/>
          </a:p>
          <a:p>
            <a:pPr lvl="2"/>
            <a:endParaRPr lang="fr-FR" sz="1600" dirty="0" smtClean="0"/>
          </a:p>
          <a:p>
            <a:pPr lvl="2"/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		</a:t>
            </a:r>
            <a:endParaRPr lang="fr-F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>				</a:t>
            </a:r>
            <a:r>
              <a:rPr lang="fr-FR" sz="4000" dirty="0" smtClean="0"/>
              <a:t>	Résultat: </a:t>
            </a:r>
            <a:br>
              <a:rPr lang="fr-FR" sz="4000" dirty="0" smtClean="0"/>
            </a:br>
            <a:r>
              <a:rPr lang="fr-FR" sz="4000" dirty="0" smtClean="0"/>
              <a:t>			une </a:t>
            </a:r>
            <a:r>
              <a:rPr lang="fr-FR" sz="4000" dirty="0"/>
              <a:t>réussite en double teinte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35087"/>
            <a:ext cx="8229600" cy="5196673"/>
          </a:xfrm>
        </p:spPr>
        <p:txBody>
          <a:bodyPr>
            <a:normAutofit/>
          </a:bodyPr>
          <a:lstStyle/>
          <a:p>
            <a:pPr marL="0" indent="0" algn="l">
              <a:spcBef>
                <a:spcPts val="700"/>
              </a:spcBef>
              <a:buNone/>
            </a:pPr>
            <a:endParaRPr lang="fr-FR" sz="2400" dirty="0" smtClean="0"/>
          </a:p>
          <a:p>
            <a:pPr marL="0" indent="0" algn="l">
              <a:spcBef>
                <a:spcPts val="700"/>
              </a:spcBef>
              <a:buNone/>
            </a:pP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</a:t>
            </a:r>
            <a:r>
              <a:rPr lang="fr-FR" sz="1800" b="1" dirty="0" smtClean="0"/>
              <a:t>Ouverture en Septembre 2013 au </a:t>
            </a:r>
            <a:r>
              <a:rPr lang="fr-FR" sz="1800" b="1" dirty="0"/>
              <a:t>collège Guillaume </a:t>
            </a:r>
            <a:r>
              <a:rPr lang="fr-FR" sz="1800" b="1" dirty="0" smtClean="0"/>
              <a:t>Apollinaire à Plaisir d’une ULIS TED de 8 places</a:t>
            </a:r>
          </a:p>
          <a:p>
            <a:pPr marL="0" indent="0">
              <a:spcBef>
                <a:spcPts val="700"/>
              </a:spcBef>
              <a:buNone/>
            </a:pPr>
            <a:endParaRPr lang="fr-FR" sz="1800" dirty="0" smtClean="0"/>
          </a:p>
          <a:p>
            <a:pPr marL="0" indent="0">
              <a:spcBef>
                <a:spcPts val="700"/>
              </a:spcBef>
              <a:buNone/>
            </a:pPr>
            <a:r>
              <a:rPr lang="fr-FR" sz="1800" dirty="0" smtClean="0"/>
              <a:t>Mais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r-FR" sz="1800" dirty="0" smtClean="0"/>
              <a:t>- Concernant l’accompagnement psycho éducatif : </a:t>
            </a:r>
          </a:p>
          <a:p>
            <a:pPr marL="614363" lvl="1" indent="-214313">
              <a:spcBef>
                <a:spcPts val="700"/>
              </a:spcBef>
              <a:buFont typeface="ArialMT" charset="0"/>
              <a:buChar char="•"/>
            </a:pPr>
            <a:r>
              <a:rPr lang="fr-FR" sz="1600" dirty="0" smtClean="0"/>
              <a:t>Pas de partenaire </a:t>
            </a:r>
            <a:r>
              <a:rPr lang="fr-FR" sz="1600" dirty="0" err="1" smtClean="0"/>
              <a:t>psycho-éducatif</a:t>
            </a:r>
            <a:r>
              <a:rPr lang="fr-FR" sz="1600" dirty="0" smtClean="0"/>
              <a:t> privilégié. (Choix à la liberté des parents)</a:t>
            </a:r>
          </a:p>
          <a:p>
            <a:pPr marL="614363" lvl="1" indent="-214313">
              <a:spcBef>
                <a:spcPts val="700"/>
              </a:spcBef>
              <a:buFont typeface="ArialMT" charset="0"/>
              <a:buChar char="•"/>
            </a:pPr>
            <a:r>
              <a:rPr lang="fr-FR" sz="1600" dirty="0" smtClean="0"/>
              <a:t>Il faut organiser le financement de toutes les possibilités (souhaitées)</a:t>
            </a:r>
          </a:p>
          <a:p>
            <a:pPr marL="614363" lvl="1" indent="-214313">
              <a:spcBef>
                <a:spcPts val="700"/>
              </a:spcBef>
              <a:buFont typeface="ArialMT" charset="0"/>
              <a:buChar char="•"/>
            </a:pPr>
            <a:r>
              <a:rPr lang="fr-FR" sz="1600" dirty="0" smtClean="0"/>
              <a:t>Lieu: au collège, mais hors de la salle de classe (seconde salle)</a:t>
            </a:r>
          </a:p>
          <a:p>
            <a:pPr marL="57150" indent="0">
              <a:spcBef>
                <a:spcPts val="700"/>
              </a:spcBef>
              <a:buNone/>
            </a:pPr>
            <a:r>
              <a:rPr lang="fr-FR" sz="2000" dirty="0" smtClean="0"/>
              <a:t>- </a:t>
            </a:r>
            <a:r>
              <a:rPr lang="fr-FR" sz="1800" dirty="0" smtClean="0"/>
              <a:t>La </a:t>
            </a:r>
            <a:r>
              <a:rPr lang="fr-FR" sz="1800" dirty="0"/>
              <a:t>partie</a:t>
            </a:r>
            <a:r>
              <a:rPr lang="fr-FR" sz="1800" dirty="0" smtClean="0"/>
              <a:t> préprofessionnelle </a:t>
            </a:r>
            <a:r>
              <a:rPr lang="fr-FR" sz="1800" dirty="0"/>
              <a:t>non retenue</a:t>
            </a:r>
            <a:r>
              <a:rPr lang="fr-FR" sz="1800" dirty="0" smtClean="0"/>
              <a:t> initialement par l'E.N. </a:t>
            </a:r>
          </a:p>
          <a:p>
            <a:pPr marL="614363" lvl="1" indent="-214313">
              <a:spcBef>
                <a:spcPts val="700"/>
              </a:spcBef>
              <a:buFont typeface="ArialMT" charset="0"/>
              <a:buChar char="•"/>
            </a:pPr>
            <a:r>
              <a:rPr lang="fr-FR" sz="1600" dirty="0" smtClean="0"/>
              <a:t>La porte reste </a:t>
            </a:r>
            <a:r>
              <a:rPr lang="fr-FR" sz="1600" dirty="0" err="1" smtClean="0"/>
              <a:t>entre-ouverte</a:t>
            </a:r>
            <a:r>
              <a:rPr lang="fr-FR" sz="1730" dirty="0" smtClean="0"/>
              <a:t>: </a:t>
            </a:r>
          </a:p>
          <a:p>
            <a:pPr marL="1014413" lvl="2" indent="-214313">
              <a:spcBef>
                <a:spcPts val="700"/>
              </a:spcBef>
              <a:buFont typeface="ArialMT" charset="0"/>
              <a:buChar char="•"/>
            </a:pPr>
            <a:r>
              <a:rPr lang="fr-FR" sz="1330" dirty="0" smtClean="0"/>
              <a:t>Début d’organisation de stages en SEGPA</a:t>
            </a:r>
          </a:p>
          <a:p>
            <a:pPr marL="1014413" lvl="2" indent="-214313">
              <a:spcBef>
                <a:spcPts val="700"/>
              </a:spcBef>
              <a:buFont typeface="ArialMT" charset="0"/>
              <a:buChar char="•"/>
            </a:pPr>
            <a:r>
              <a:rPr lang="fr-FR" sz="1330" dirty="0" smtClean="0"/>
              <a:t>Plus naturel pour ULIS-L</a:t>
            </a:r>
            <a:endParaRPr lang="fr-FR" sz="133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dirty="0" smtClean="0"/>
              <a:t>1. Qui sommes nous?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361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Actions 2013-2014:</a:t>
            </a:r>
            <a:br>
              <a:rPr lang="fr-FR" dirty="0" smtClean="0"/>
            </a:b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361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							</a:t>
            </a:r>
            <a:r>
              <a:rPr lang="en-US" dirty="0" err="1" smtClean="0"/>
              <a:t>Consolider</a:t>
            </a:r>
            <a:r>
              <a:rPr lang="en-US" dirty="0" smtClean="0"/>
              <a:t> </a:t>
            </a:r>
            <a:r>
              <a:rPr lang="en-US" dirty="0" err="1" smtClean="0"/>
              <a:t>l’existant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l’ULIS</a:t>
            </a:r>
            <a:r>
              <a:rPr lang="en-US" dirty="0" smtClean="0"/>
              <a:t> TED de </a:t>
            </a:r>
            <a:r>
              <a:rPr lang="en-US" dirty="0" err="1" smtClean="0"/>
              <a:t>Plaisir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lvl="1" indent="1588">
              <a:buNone/>
            </a:pPr>
            <a:r>
              <a:rPr lang="fr-FR" sz="2200" dirty="0" smtClean="0">
                <a:solidFill>
                  <a:srgbClr val="0000FF"/>
                </a:solidFill>
              </a:rPr>
              <a:t>Interventions auprès du collège, des DASEN-ASH et des Elus.</a:t>
            </a:r>
          </a:p>
          <a:p>
            <a:pPr lvl="1">
              <a:buFont typeface="Wingdings" charset="2"/>
              <a:buChar char="§"/>
            </a:pPr>
            <a:r>
              <a:rPr lang="fr-FR" sz="1600" dirty="0" smtClean="0"/>
              <a:t>Supervision des accompagnements SESSAD par une psychologue.</a:t>
            </a:r>
          </a:p>
          <a:p>
            <a:pPr lvl="1">
              <a:buFont typeface="Wingdings" charset="2"/>
              <a:buChar char="§"/>
            </a:pPr>
            <a:r>
              <a:rPr lang="fr-FR" sz="1600" dirty="0" smtClean="0"/>
              <a:t>Observations de la psychologue du SESSAD au sein de la classe</a:t>
            </a:r>
          </a:p>
          <a:p>
            <a:pPr lvl="1">
              <a:buFont typeface="Wingdings" charset="2"/>
              <a:buChar char="§"/>
            </a:pPr>
            <a:r>
              <a:rPr lang="fr-FR" sz="1600" dirty="0" smtClean="0"/>
              <a:t>Formations  des accompagnants SESSAD à la gestion du comportement (ABA)</a:t>
            </a:r>
          </a:p>
          <a:p>
            <a:pPr lvl="1">
              <a:buFont typeface="Wingdings" charset="2"/>
              <a:buChar char="§"/>
            </a:pPr>
            <a:r>
              <a:rPr lang="fr-FR" sz="1600" dirty="0" err="1" smtClean="0"/>
              <a:t>In-former</a:t>
            </a:r>
            <a:r>
              <a:rPr lang="fr-FR" sz="1600" dirty="0" smtClean="0"/>
              <a:t> l’équipe enseignante (AVS </a:t>
            </a:r>
            <a:r>
              <a:rPr lang="fr-FR" sz="1600" dirty="0" err="1" smtClean="0"/>
              <a:t>co</a:t>
            </a:r>
            <a:r>
              <a:rPr lang="fr-FR" sz="1600" dirty="0" smtClean="0"/>
              <a:t>) à la gestion du comportement </a:t>
            </a:r>
          </a:p>
          <a:p>
            <a:pPr lvl="1">
              <a:buFont typeface="Wingdings" charset="2"/>
              <a:buChar char="§"/>
            </a:pPr>
            <a:r>
              <a:rPr lang="fr-FR" sz="1600" dirty="0" smtClean="0"/>
              <a:t>Définir et financer un kit de démarrage d’une ULIS TED (Matériel/</a:t>
            </a:r>
            <a:r>
              <a:rPr lang="fr-FR" sz="1600" dirty="0" err="1" smtClean="0"/>
              <a:t>in-formation</a:t>
            </a:r>
            <a:r>
              <a:rPr lang="fr-FR" sz="1600" dirty="0" smtClean="0"/>
              <a:t>, 5 – 10 K€).</a:t>
            </a:r>
          </a:p>
          <a:p>
            <a:pPr lvl="1">
              <a:buFont typeface="Wingdings" charset="2"/>
              <a:buChar char="§"/>
            </a:pPr>
            <a:r>
              <a:rPr lang="fr-FR" sz="1600" dirty="0" smtClean="0"/>
              <a:t>Préparer l’accompagnement des inclusions </a:t>
            </a:r>
            <a:r>
              <a:rPr lang="fr-FR" sz="1600" dirty="0" err="1" smtClean="0"/>
              <a:t>pré-professionnelles</a:t>
            </a:r>
            <a:r>
              <a:rPr lang="fr-FR" sz="1600" dirty="0" smtClean="0"/>
              <a:t> + travail sur l’autonomie. </a:t>
            </a:r>
          </a:p>
          <a:p>
            <a:pPr lvl="1">
              <a:buFont typeface="Wingdings" charset="2"/>
              <a:buChar char="§"/>
            </a:pPr>
            <a:r>
              <a:rPr lang="fr-FR" sz="1600" dirty="0" smtClean="0"/>
              <a:t>Démarcher le DASEN-ASH2 + montée de ressources SESSAD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1EDFF5"/>
            </a:solidFill>
          </a:ln>
        </p:spPr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actions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353" dirty="0" smtClean="0">
                <a:solidFill>
                  <a:srgbClr val="0B3BAA"/>
                </a:solidFill>
              </a:rPr>
              <a:t>Travailler à l’ouverture d’une seconde ULIS TED avec accompagnement SESSAD renforcé</a:t>
            </a:r>
          </a:p>
          <a:p>
            <a:pPr marL="0" indent="0">
              <a:buNone/>
            </a:pPr>
            <a:r>
              <a:rPr lang="fr-FR" sz="1882" dirty="0" smtClean="0"/>
              <a:t>	Mêmes démarches que précédemment en se rapprochant de la direction 	diocésaine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FR" sz="2571" dirty="0" smtClean="0">
                <a:solidFill>
                  <a:srgbClr val="0B3BAA"/>
                </a:solidFill>
              </a:rPr>
              <a:t>Mise en œuvre des formations préprofessionnelles </a:t>
            </a:r>
          </a:p>
          <a:p>
            <a:pPr marL="0" indent="0">
              <a:buNone/>
            </a:pPr>
            <a:r>
              <a:rPr lang="fr-FR" sz="2143" dirty="0" smtClean="0"/>
              <a:t>	</a:t>
            </a:r>
            <a:r>
              <a:rPr lang="fr-FR" sz="1882" dirty="0" smtClean="0"/>
              <a:t>+ fluidifier les passerelles entre Collège et SEGPA avec accompagnement 	du SESSAD.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353" dirty="0" smtClean="0">
                <a:solidFill>
                  <a:srgbClr val="0B3BAA"/>
                </a:solidFill>
              </a:rPr>
              <a:t>Etudier la possibilité d’une </a:t>
            </a:r>
            <a:r>
              <a:rPr lang="fr-FR" sz="2353" dirty="0" err="1" smtClean="0">
                <a:solidFill>
                  <a:srgbClr val="0B3BAA"/>
                </a:solidFill>
              </a:rPr>
              <a:t>IMPro</a:t>
            </a:r>
            <a:r>
              <a:rPr lang="fr-FR" sz="2353" dirty="0" smtClean="0">
                <a:solidFill>
                  <a:srgbClr val="0B3BAA"/>
                </a:solidFill>
              </a:rPr>
              <a:t> TED en Yvelines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B3BAA"/>
              </a:solidFill>
            </a:endParaRPr>
          </a:p>
          <a:p>
            <a:pPr marL="0" indent="0">
              <a:buNone/>
            </a:pPr>
            <a:r>
              <a:rPr lang="fr-FR" sz="2353" dirty="0" smtClean="0">
                <a:solidFill>
                  <a:srgbClr val="0B3BAA"/>
                </a:solidFill>
              </a:rPr>
              <a:t>Installer de bonnes pratiques</a:t>
            </a:r>
          </a:p>
          <a:p>
            <a:pPr marL="400050" lvl="1" indent="0">
              <a:buNone/>
            </a:pPr>
            <a:r>
              <a:rPr lang="fr-FR" sz="1882" dirty="0" smtClean="0"/>
              <a:t>Systématiser la mise en place d’une convention pour le partenaire de soin: intervention en classe, dans tous dispositifs avec TED</a:t>
            </a:r>
          </a:p>
          <a:p>
            <a:pPr marL="400050" lvl="1" indent="0">
              <a:buNone/>
            </a:pPr>
            <a:r>
              <a:rPr lang="fr-FR" sz="1882" dirty="0" smtClean="0"/>
              <a:t>Systématiser les informations « les fondamentaux pour gérer un enfant TED » auprès des équipes enseignantes</a:t>
            </a:r>
          </a:p>
          <a:p>
            <a:pPr marL="400050" lvl="1" indent="0">
              <a:buNone/>
            </a:pPr>
            <a:endParaRPr lang="fr-FR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Actions 2014-2015:</a:t>
            </a:r>
            <a:br>
              <a:rPr lang="fr-FR" dirty="0" smtClean="0"/>
            </a:b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361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1943"/>
          </a:xfrm>
          <a:ln>
            <a:solidFill>
              <a:srgbClr val="1EDFF5"/>
            </a:solidFill>
          </a:ln>
        </p:spPr>
        <p:txBody>
          <a:bodyPr/>
          <a:lstStyle/>
          <a:p>
            <a:r>
              <a:rPr lang="fr-FR" dirty="0" smtClean="0"/>
              <a:t>Ouverture 2ème ULIS TED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25000" lnSpcReduction="20000"/>
          </a:bodyPr>
          <a:lstStyle/>
          <a:p>
            <a:pPr marL="203200" indent="-203200">
              <a:spcBef>
                <a:spcPts val="700"/>
              </a:spcBef>
              <a:buSzPct val="100000"/>
              <a:buNone/>
            </a:pPr>
            <a:r>
              <a:rPr lang="fr-FR" sz="7200" dirty="0" smtClean="0">
                <a:solidFill>
                  <a:srgbClr val="0B3BAA"/>
                </a:solidFill>
              </a:rPr>
              <a:t>La direction diocésaine nous annonce vouloir étudier la possibilité d’ouvrir une ULIS TED selon le projet présenté, objectif Septembre 2015</a:t>
            </a:r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5600" dirty="0" smtClean="0"/>
              <a:t>Préparation de film de présentation sur la population sortant des CLIS-TED</a:t>
            </a:r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5600" dirty="0" smtClean="0"/>
              <a:t>Liaison avec l’APEL et la direction de l’établissement pour organiser levée de fonds afin de financer les aménagements nécessaires</a:t>
            </a:r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5600" dirty="0" smtClean="0"/>
              <a:t>Recherche de partenaires pouvant assurer l’accompagnement de la classe à son ouverture, (SESSAD et solutions privées)</a:t>
            </a:r>
          </a:p>
          <a:p>
            <a:pPr marL="603250" lvl="1" indent="-203200">
              <a:spcBef>
                <a:spcPts val="700"/>
              </a:spcBef>
              <a:buSzPct val="100000"/>
              <a:buNone/>
            </a:pPr>
            <a:endParaRPr lang="fr-FR" sz="1882" dirty="0" smtClean="0"/>
          </a:p>
          <a:p>
            <a:pPr marL="203200" indent="-203200">
              <a:spcBef>
                <a:spcPts val="700"/>
              </a:spcBef>
              <a:buSzPct val="100000"/>
              <a:buNone/>
            </a:pPr>
            <a:r>
              <a:rPr lang="fr-FR" sz="7200" dirty="0" smtClean="0">
                <a:solidFill>
                  <a:srgbClr val="0B3BAA"/>
                </a:solidFill>
              </a:rPr>
              <a:t>Le projet d’ULIS TED 2 impliquant un soutien psycho éducatif renforcé, la question du financement de celui ci se pose </a:t>
            </a:r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5600" dirty="0" smtClean="0"/>
              <a:t>Motiver les élus (Députés, Sénateurs) à soutenir le lancement d’un appel à projet de l’ARS pour financer l’accompagnement psycho éducatif </a:t>
            </a:r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5600" dirty="0" smtClean="0"/>
              <a:t>Contact avec la MDPH </a:t>
            </a:r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5600" dirty="0" smtClean="0">
                <a:solidFill>
                  <a:srgbClr val="000000"/>
                </a:solidFill>
              </a:rPr>
              <a:t>Nécessité de disposer de documents crédibles, donc précis</a:t>
            </a:r>
            <a:r>
              <a:rPr lang="fr-FR" sz="4000" dirty="0" smtClean="0">
                <a:solidFill>
                  <a:srgbClr val="000000"/>
                </a:solidFill>
              </a:rPr>
              <a:t>.</a:t>
            </a:r>
            <a:endParaRPr lang="fr-FR" sz="4000" dirty="0" smtClean="0"/>
          </a:p>
          <a:p>
            <a:pPr marL="603250" lvl="1" indent="-203200">
              <a:spcBef>
                <a:spcPts val="700"/>
              </a:spcBef>
              <a:buSzPct val="100000"/>
              <a:buFont typeface="ArialMT" charset="0"/>
              <a:buChar char="•"/>
            </a:pPr>
            <a:endParaRPr lang="en-US" sz="2000" dirty="0" smtClean="0">
              <a:solidFill>
                <a:schemeClr val="accent1"/>
              </a:solidFill>
              <a:sym typeface="Wingdings"/>
            </a:endParaRPr>
          </a:p>
          <a:p>
            <a:pPr marL="203200" indent="-203200">
              <a:spcBef>
                <a:spcPts val="700"/>
              </a:spcBef>
              <a:buSzPct val="100000"/>
              <a:buNone/>
            </a:pPr>
            <a:r>
              <a:rPr lang="en-US" sz="72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7200" dirty="0" smtClean="0">
                <a:solidFill>
                  <a:schemeClr val="accent1"/>
                </a:solidFill>
                <a:sym typeface="Wingdings"/>
              </a:rPr>
              <a:t> R</a:t>
            </a:r>
            <a:r>
              <a:rPr lang="fr-FR" sz="7200" dirty="0" err="1" smtClean="0">
                <a:solidFill>
                  <a:schemeClr val="accent1"/>
                </a:solidFill>
              </a:rPr>
              <a:t>édaction</a:t>
            </a:r>
            <a:r>
              <a:rPr lang="fr-FR" sz="7200" dirty="0" smtClean="0">
                <a:solidFill>
                  <a:schemeClr val="accent1"/>
                </a:solidFill>
              </a:rPr>
              <a:t> d’une base de projet de SESSAD Ados TED Professionnel</a:t>
            </a:r>
          </a:p>
          <a:p>
            <a:pPr marL="203200" indent="-203200">
              <a:spcBef>
                <a:spcPts val="700"/>
              </a:spcBef>
              <a:buSzPct val="100000"/>
              <a:buNone/>
            </a:pPr>
            <a:r>
              <a:rPr lang="en-US" sz="72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720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fr-FR" sz="7200" dirty="0" smtClean="0">
                <a:solidFill>
                  <a:schemeClr val="accent1"/>
                </a:solidFill>
              </a:rPr>
              <a:t>Contact avec les associations pouvant porter un tel projet pour voir leur appétence</a:t>
            </a:r>
          </a:p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endParaRPr lang="fr-FR" sz="2000" dirty="0" smtClean="0">
              <a:solidFill>
                <a:srgbClr val="0B3BAA"/>
              </a:solidFill>
            </a:endParaRPr>
          </a:p>
          <a:p>
            <a:pPr marL="650875" lvl="1" indent="-193675">
              <a:spcBef>
                <a:spcPts val="700"/>
              </a:spcBef>
              <a:buSzPct val="100000"/>
              <a:buNone/>
            </a:pPr>
            <a:endParaRPr lang="fr-FR" sz="2000" dirty="0" smtClean="0">
              <a:solidFill>
                <a:srgbClr val="0B3BAA"/>
              </a:solidFill>
            </a:endParaRPr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799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1943"/>
          </a:xfrm>
          <a:ln>
            <a:solidFill>
              <a:srgbClr val="1EDFF5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				</a:t>
            </a:r>
            <a:r>
              <a:rPr lang="fr-FR" sz="2400" dirty="0" smtClean="0"/>
              <a:t>Projet extension adolescents TED 		</a:t>
            </a:r>
            <a:br>
              <a:rPr lang="fr-FR" sz="2400" dirty="0" smtClean="0"/>
            </a:br>
            <a:r>
              <a:rPr lang="fr-FR" sz="2400" dirty="0" smtClean="0"/>
              <a:t>	professionnelle avec AUTISME EN YVELINES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96838" indent="12700">
              <a:buNone/>
            </a:pPr>
            <a:r>
              <a:rPr lang="fr-FR" sz="2000" dirty="0" smtClean="0"/>
              <a:t>Fin décembre 2014, l’ARS lance un Appel à candidature d’extension non importante de SESSAD existant.</a:t>
            </a:r>
          </a:p>
          <a:p>
            <a:pPr marL="96838" indent="12700">
              <a:buNone/>
            </a:pPr>
            <a:endParaRPr lang="fr-FR" sz="2000" dirty="0" smtClean="0"/>
          </a:p>
          <a:p>
            <a:pPr marL="96838" indent="1270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Présentation de notre base de projet à Autisme en Yvelines qui adhère.</a:t>
            </a:r>
          </a:p>
          <a:p>
            <a:pPr marL="96838" indent="1270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Soutien à la rédaction de la réponse à l’appel à candidature</a:t>
            </a:r>
          </a:p>
          <a:p>
            <a:pPr marL="96838" indent="1270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Démarchage des élus pour obtenir leur soutien</a:t>
            </a:r>
          </a:p>
          <a:p>
            <a:pPr marL="96838" indent="12700"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96838" indent="12700">
              <a:buNone/>
            </a:pPr>
            <a:r>
              <a:rPr lang="en-US" sz="2000" dirty="0" err="1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fr-FR" sz="2000" b="1" dirty="0" smtClean="0">
                <a:solidFill>
                  <a:schemeClr val="accent1"/>
                </a:solidFill>
              </a:rPr>
              <a:t>Le </a:t>
            </a:r>
            <a:r>
              <a:rPr lang="fr-FR" sz="2000" b="1" dirty="0" err="1" smtClean="0">
                <a:solidFill>
                  <a:schemeClr val="accent1"/>
                </a:solidFill>
              </a:rPr>
              <a:t>Sessad</a:t>
            </a:r>
            <a:r>
              <a:rPr lang="fr-FR" sz="2000" b="1" dirty="0" smtClean="0">
                <a:solidFill>
                  <a:schemeClr val="accent1"/>
                </a:solidFill>
              </a:rPr>
              <a:t> Aidera de Autisme en Yvelines ouvre en Septembre 2015 une antenne </a:t>
            </a:r>
            <a:r>
              <a:rPr lang="fr-FR" sz="2000" b="1" dirty="0" err="1" smtClean="0">
                <a:solidFill>
                  <a:schemeClr val="accent1"/>
                </a:solidFill>
              </a:rPr>
              <a:t>Ados-Pro</a:t>
            </a:r>
            <a:r>
              <a:rPr lang="fr-FR" sz="2000" b="1" dirty="0" smtClean="0">
                <a:solidFill>
                  <a:schemeClr val="accent1"/>
                </a:solidFill>
              </a:rPr>
              <a:t> de 9 places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7996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sz="4400" dirty="0" smtClean="0"/>
              <a:t>4. L’Avenir </a:t>
            </a:r>
            <a:endParaRPr lang="fr-FR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spcBef>
                <a:spcPts val="700"/>
              </a:spcBef>
            </a:pPr>
            <a:endParaRPr lang="fr-FR" sz="3200">
              <a:solidFill>
                <a:srgbClr val="88888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5660"/>
          </a:xfrm>
          <a:ln>
            <a:solidFill>
              <a:srgbClr val="F60012"/>
            </a:solidFill>
          </a:ln>
        </p:spPr>
        <p:txBody>
          <a:bodyPr/>
          <a:lstStyle/>
          <a:p>
            <a:r>
              <a:rPr lang="fr-FR" dirty="0"/>
              <a:t>Actions à mener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2000" b="1" dirty="0" smtClean="0"/>
              <a:t>Action 1 :  Travailler pour de prochaines ouvertures d'ULIS Ted sur le 78 ou d’Unités d’Enseignement en milieu collège</a:t>
            </a:r>
          </a:p>
          <a:p>
            <a:pPr marL="203200" indent="-203200">
              <a:spcBef>
                <a:spcPts val="700"/>
              </a:spcBef>
              <a:buSzPct val="100000"/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2000" b="1" dirty="0" smtClean="0"/>
              <a:t>Action 2: Motiver la création et le financement ARS de services d’accompagnements adolescents TED	</a:t>
            </a:r>
          </a:p>
          <a:p>
            <a:pPr marL="603250" lvl="1" indent="-203200">
              <a:spcBef>
                <a:spcPts val="700"/>
              </a:spcBef>
              <a:buSzPct val="100000"/>
              <a:buNone/>
            </a:pPr>
            <a:r>
              <a:rPr lang="fr-FR" sz="1600" dirty="0" smtClean="0"/>
              <a:t>	- Motiver </a:t>
            </a:r>
            <a:r>
              <a:rPr lang="fr-FR" sz="1600" dirty="0"/>
              <a:t>les élus: </a:t>
            </a:r>
            <a:r>
              <a:rPr lang="fr-FR" sz="1600" dirty="0" smtClean="0"/>
              <a:t>députés</a:t>
            </a:r>
          </a:p>
          <a:p>
            <a:pPr marL="603250" lvl="1" indent="-203200">
              <a:spcBef>
                <a:spcPts val="700"/>
              </a:spcBef>
              <a:buSzPct val="100000"/>
              <a:buNone/>
            </a:pPr>
            <a:r>
              <a:rPr lang="fr-FR" sz="1600" dirty="0" smtClean="0"/>
              <a:t>	- ARS</a:t>
            </a:r>
          </a:p>
          <a:p>
            <a:pPr marL="603250" lvl="1" indent="-203200">
              <a:spcBef>
                <a:spcPts val="700"/>
              </a:spcBef>
              <a:buSzPct val="100000"/>
              <a:buNone/>
            </a:pPr>
            <a:r>
              <a:rPr lang="fr-FR" sz="1600" dirty="0" smtClean="0"/>
              <a:t>	- MDPH</a:t>
            </a:r>
          </a:p>
          <a:p>
            <a:pPr marL="603250" lvl="1" indent="-203200">
              <a:spcBef>
                <a:spcPts val="700"/>
              </a:spcBef>
              <a:buSzPct val="100000"/>
              <a:buNone/>
            </a:pPr>
            <a:r>
              <a:rPr lang="fr-FR" sz="1600" dirty="0" smtClean="0"/>
              <a:t> </a:t>
            </a:r>
          </a:p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2000" b="1" dirty="0" smtClean="0"/>
              <a:t>Action 3 </a:t>
            </a:r>
            <a:r>
              <a:rPr lang="fr-FR" sz="2000" b="1" dirty="0"/>
              <a:t>:</a:t>
            </a:r>
            <a:r>
              <a:rPr lang="fr-FR" sz="2000" b="1" dirty="0" smtClean="0"/>
              <a:t> Travailler sur des projets de mise </a:t>
            </a:r>
            <a:r>
              <a:rPr lang="fr-FR" sz="2000" b="1" dirty="0"/>
              <a:t>en place du </a:t>
            </a:r>
            <a:r>
              <a:rPr lang="fr-FR" sz="2000" b="1" dirty="0" err="1"/>
              <a:t>pré-professionnel</a:t>
            </a:r>
            <a:r>
              <a:rPr lang="fr-FR" sz="2000" b="1" dirty="0" smtClean="0"/>
              <a:t> et professionnel à </a:t>
            </a:r>
            <a:r>
              <a:rPr lang="fr-FR" sz="2000" b="1" dirty="0"/>
              <a:t>horizon 2 </a:t>
            </a:r>
            <a:r>
              <a:rPr lang="fr-FR" sz="2000" b="1" dirty="0" smtClean="0"/>
              <a:t>ans</a:t>
            </a:r>
          </a:p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endParaRPr lang="fr-FR" sz="2000" b="1" smtClean="0"/>
          </a:p>
          <a:p>
            <a:pPr marL="203200" indent="-2032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fr-FR" sz="2000" b="1" smtClean="0"/>
              <a:t>Action 4 :  Motiver des projets d’inclusion sociale et d’exercice professionnel dans un environnement conforme HAS pour les jeunes adultes TED</a:t>
            </a:r>
            <a:endParaRPr lang="fr-FR" sz="2000" smtClean="0"/>
          </a:p>
          <a:p>
            <a:pPr marL="203200" indent="-203200">
              <a:spcBef>
                <a:spcPts val="700"/>
              </a:spcBef>
              <a:buSzPct val="100000"/>
              <a:buNone/>
            </a:pPr>
            <a:r>
              <a:rPr lang="fr-FR" sz="2000" b="1" dirty="0" smtClean="0"/>
              <a:t> 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79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CF19"/>
            </a:solidFill>
          </a:ln>
        </p:spPr>
        <p:txBody>
          <a:bodyPr/>
          <a:lstStyle/>
          <a:p>
            <a:r>
              <a:rPr lang="fr-FR" dirty="0" smtClean="0"/>
              <a:t>Nous sommes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11"/>
            <a:ext cx="8229600" cy="5007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323" dirty="0" smtClean="0"/>
              <a:t>Une association loi 1901 issue d’un regroupement « spontané » (ou Collectif) de familles:</a:t>
            </a:r>
          </a:p>
          <a:p>
            <a:pPr marL="0" indent="0">
              <a:buNone/>
            </a:pPr>
            <a:r>
              <a:rPr lang="fr-FR" sz="2800" dirty="0" smtClean="0"/>
              <a:t>	</a:t>
            </a:r>
            <a:r>
              <a:rPr lang="fr-FR" sz="2118" dirty="0" smtClean="0"/>
              <a:t>- ayant des enfants avec TED </a:t>
            </a:r>
          </a:p>
          <a:p>
            <a:pPr marL="0" indent="0">
              <a:buNone/>
            </a:pPr>
            <a:r>
              <a:rPr lang="fr-FR" sz="2118" dirty="0" smtClean="0"/>
              <a:t>	- certains aux besoins d’éducation non pourvus</a:t>
            </a:r>
          </a:p>
          <a:p>
            <a:pPr marL="0" indent="0">
              <a:buNone/>
            </a:pPr>
            <a:r>
              <a:rPr lang="fr-FR" sz="2118" dirty="0" smtClean="0"/>
              <a:t>	- des « ayant droit » de la République</a:t>
            </a:r>
          </a:p>
          <a:p>
            <a:pPr marL="0" indent="0">
              <a:buNone/>
            </a:pPr>
            <a:r>
              <a:rPr lang="fr-FR" sz="2118" dirty="0" smtClean="0"/>
              <a:t>	- Organisées et Motivées</a:t>
            </a:r>
          </a:p>
          <a:p>
            <a:pPr marL="0" indent="0">
              <a:buNone/>
            </a:pPr>
            <a:endParaRPr lang="fr-FR" sz="2118" dirty="0" smtClean="0"/>
          </a:p>
          <a:p>
            <a:pPr marL="0" indent="0">
              <a:buNone/>
            </a:pPr>
            <a:r>
              <a:rPr lang="fr-FR" sz="2378" dirty="0" smtClean="0"/>
              <a:t>Interagissant avec tous les acteurs impliqués.</a:t>
            </a:r>
          </a:p>
          <a:p>
            <a:pPr marL="0" indent="0">
              <a:buNone/>
            </a:pPr>
            <a:endParaRPr lang="fr-FR" sz="2378" dirty="0" smtClean="0"/>
          </a:p>
          <a:p>
            <a:pPr marL="0" indent="0">
              <a:buNone/>
            </a:pPr>
            <a:r>
              <a:rPr lang="fr-FR" sz="2378" dirty="0" smtClean="0"/>
              <a:t>Respectueux</a:t>
            </a:r>
            <a:r>
              <a:rPr lang="fr-FR" sz="2378" i="1" dirty="0" smtClean="0"/>
              <a:t> </a:t>
            </a:r>
            <a:r>
              <a:rPr lang="fr-FR" sz="2378" dirty="0" smtClean="0"/>
              <a:t>du rôle de nos interlocuteurs.</a:t>
            </a:r>
          </a:p>
          <a:p>
            <a:pPr marL="0" indent="0">
              <a:buNone/>
            </a:pPr>
            <a:endParaRPr lang="fr-FR" sz="2378" dirty="0" smtClean="0"/>
          </a:p>
          <a:p>
            <a:pPr marL="0" indent="0">
              <a:buNone/>
            </a:pPr>
            <a:r>
              <a:rPr lang="fr-FR" sz="2378" dirty="0" smtClean="0"/>
              <a:t>Constructifs et volontaires, lorsqu’on nous écoute.</a:t>
            </a:r>
          </a:p>
          <a:p>
            <a:pPr marL="0" indent="0">
              <a:buNone/>
            </a:pPr>
            <a:endParaRPr lang="fr-FR" sz="2378" dirty="0" smtClean="0"/>
          </a:p>
          <a:p>
            <a:pPr marL="0" indent="0">
              <a:buNone/>
            </a:pPr>
            <a:r>
              <a:rPr lang="fr-FR" sz="2378" dirty="0" smtClean="0"/>
              <a:t>Décidés et organisés pour faire valoir nos droits par les moyens légaux </a:t>
            </a:r>
            <a:r>
              <a:rPr lang="fr-FR" sz="2378" i="1" dirty="0" smtClean="0"/>
              <a:t>si nécessaire, </a:t>
            </a:r>
            <a:r>
              <a:rPr lang="fr-FR" sz="2378" dirty="0" smtClean="0"/>
              <a:t>personne d’autre ne peut nous représenter dans ce rôle.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1565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CF19"/>
            </a:solidFill>
          </a:ln>
        </p:spPr>
        <p:txBody>
          <a:bodyPr/>
          <a:lstStyle/>
          <a:p>
            <a:r>
              <a:rPr lang="fr-FR" dirty="0" smtClean="0"/>
              <a:t>Nous ne sommes pas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Une association gestionnaire</a:t>
            </a:r>
          </a:p>
          <a:p>
            <a:pPr marL="457200" lvl="1" indent="0">
              <a:buNone/>
            </a:pPr>
            <a:r>
              <a:rPr lang="fr-FR" sz="1800" dirty="0" smtClean="0"/>
              <a:t>Gestion de Personnels et Services : </a:t>
            </a:r>
          </a:p>
          <a:p>
            <a:pPr lvl="1">
              <a:buNone/>
            </a:pPr>
            <a:endParaRPr lang="fr-FR" sz="1800" dirty="0" smtClean="0"/>
          </a:p>
          <a:p>
            <a:pPr lvl="1">
              <a:buFont typeface="Symbol" charset="0"/>
              <a:buChar char=""/>
            </a:pPr>
            <a:r>
              <a:rPr lang="fr-FR" sz="1800" dirty="0" smtClean="0"/>
              <a:t>Dépendance envers « les tutelles » (ARS, </a:t>
            </a:r>
            <a:r>
              <a:rPr lang="fr-FR" sz="1800" dirty="0" err="1" smtClean="0"/>
              <a:t>Educ</a:t>
            </a:r>
            <a:r>
              <a:rPr lang="fr-FR" sz="1800" dirty="0" smtClean="0"/>
              <a:t>. Nat., MDPH) pour les financements, les agréments administratifs </a:t>
            </a:r>
          </a:p>
          <a:p>
            <a:pPr lvl="1">
              <a:buFont typeface="Symbol" charset="0"/>
              <a:buChar char=""/>
            </a:pPr>
            <a:r>
              <a:rPr lang="fr-FR" sz="1800" dirty="0" smtClean="0">
                <a:solidFill>
                  <a:srgbClr val="000000"/>
                </a:solidFill>
              </a:rPr>
              <a:t>Priorité: </a:t>
            </a:r>
            <a:r>
              <a:rPr lang="fr-FR" sz="1800" dirty="0" smtClean="0"/>
              <a:t>bonne entente avec les Sup. Hiérarchiques</a:t>
            </a:r>
          </a:p>
          <a:p>
            <a:pPr lvl="1">
              <a:buFont typeface="Symbol" charset="0"/>
              <a:buChar char=""/>
            </a:pPr>
            <a:endParaRPr lang="fr-FR" sz="1800" dirty="0" smtClean="0"/>
          </a:p>
          <a:p>
            <a:pPr>
              <a:buNone/>
            </a:pPr>
            <a:r>
              <a:rPr lang="en-US" sz="2200" dirty="0" smtClean="0">
                <a:sym typeface="Wingdings"/>
              </a:rPr>
              <a:t>		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fr-FR" sz="2200" dirty="0" smtClean="0"/>
              <a:t>Conséquence</a:t>
            </a:r>
            <a:r>
              <a:rPr lang="fr-FR" sz="2200" smtClean="0"/>
              <a:t>: </a:t>
            </a:r>
            <a:r>
              <a:rPr lang="fr-FR" sz="2200" smtClean="0"/>
              <a:t>N’</a:t>
            </a:r>
            <a:r>
              <a:rPr lang="fr-FR" sz="2200" smtClean="0">
                <a:solidFill>
                  <a:srgbClr val="008000"/>
                </a:solidFill>
              </a:rPr>
              <a:t>assume </a:t>
            </a:r>
            <a:r>
              <a:rPr lang="fr-FR" sz="2200" dirty="0" smtClean="0">
                <a:solidFill>
                  <a:srgbClr val="008000"/>
                </a:solidFill>
              </a:rPr>
              <a:t>pas </a:t>
            </a:r>
            <a:r>
              <a:rPr lang="fr-FR" sz="2200" dirty="0" smtClean="0"/>
              <a:t>la défense </a:t>
            </a:r>
            <a:r>
              <a:rPr lang="fr-FR" sz="2200" i="1" dirty="0" smtClean="0">
                <a:solidFill>
                  <a:srgbClr val="008000"/>
                </a:solidFill>
              </a:rPr>
              <a:t>militante</a:t>
            </a:r>
            <a:r>
              <a:rPr lang="fr-FR" sz="2200" dirty="0" smtClean="0">
                <a:solidFill>
                  <a:srgbClr val="008000"/>
                </a:solidFill>
              </a:rPr>
              <a:t> </a:t>
            </a:r>
            <a:r>
              <a:rPr lang="fr-FR" sz="2200" dirty="0" smtClean="0"/>
              <a:t>des familles dans le besoin.</a:t>
            </a:r>
          </a:p>
          <a:p>
            <a:pPr lvl="1">
              <a:buNone/>
            </a:pPr>
            <a:endParaRPr lang="fr-FR" sz="2162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9825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CF19"/>
            </a:solidFill>
          </a:ln>
        </p:spPr>
        <p:txBody>
          <a:bodyPr/>
          <a:lstStyle/>
          <a:p>
            <a:r>
              <a:rPr lang="fr-FR" dirty="0" smtClean="0"/>
              <a:t>Nous « faisons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2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2000" dirty="0" smtClean="0"/>
              <a:t>A Partir de l’organisation de familles autour d’un même besoin:</a:t>
            </a:r>
          </a:p>
          <a:p>
            <a:pPr marL="400050" lvl="1" indent="0">
              <a:buFont typeface="Arial"/>
              <a:buChar char="•"/>
            </a:pPr>
            <a:r>
              <a:rPr lang="fr-FR" sz="1400" dirty="0" smtClean="0"/>
              <a:t> </a:t>
            </a:r>
            <a:r>
              <a:rPr lang="fr-FR" sz="1600" dirty="0" smtClean="0"/>
              <a:t>Rédaction d’un projet </a:t>
            </a:r>
            <a:r>
              <a:rPr lang="fr-FR" sz="1600" i="1" dirty="0" smtClean="0"/>
              <a:t>détaillé</a:t>
            </a:r>
            <a:r>
              <a:rPr lang="fr-FR" sz="1600" dirty="0" smtClean="0"/>
              <a:t>, crédible, motivé</a:t>
            </a:r>
          </a:p>
          <a:p>
            <a:pPr marL="400050" lvl="1" indent="0">
              <a:buFont typeface="Arial"/>
              <a:buChar char="•"/>
            </a:pPr>
            <a:endParaRPr lang="fr-FR" sz="1600" i="1" dirty="0" smtClean="0"/>
          </a:p>
          <a:p>
            <a:pPr marL="400050" lvl="1" indent="0">
              <a:buFont typeface="Arial"/>
              <a:buChar char="•"/>
            </a:pPr>
            <a:r>
              <a:rPr lang="fr-FR" sz="1600" dirty="0" smtClean="0"/>
              <a:t> Contact avec toutes les associations (TED, Parents, Handicap)</a:t>
            </a:r>
          </a:p>
          <a:p>
            <a:pPr marL="400050" lvl="1" indent="0">
              <a:buFont typeface="Arial"/>
              <a:buChar char="•"/>
            </a:pPr>
            <a:endParaRPr lang="fr-FR" sz="1600" dirty="0" smtClean="0"/>
          </a:p>
          <a:p>
            <a:pPr marL="400050" lvl="1" indent="0">
              <a:buFont typeface="Arial"/>
              <a:buChar char="•"/>
            </a:pPr>
            <a:r>
              <a:rPr lang="fr-FR" sz="1600" dirty="0" smtClean="0"/>
              <a:t> Démarchage de toutes les tutelles, par la voie hiérarchique (Lettre + Contact Tél. + Visite)</a:t>
            </a:r>
          </a:p>
          <a:p>
            <a:pPr marL="400050" lvl="1" indent="0">
              <a:buFont typeface="Arial"/>
              <a:buChar char="•"/>
            </a:pPr>
            <a:endParaRPr lang="fr-FR" sz="1600" dirty="0" smtClean="0"/>
          </a:p>
          <a:p>
            <a:pPr marL="400050" lvl="1" indent="0">
              <a:buFont typeface="Arial"/>
              <a:buChar char="•"/>
            </a:pPr>
            <a:r>
              <a:rPr lang="fr-FR" sz="1600" dirty="0" smtClean="0"/>
              <a:t> Collaboration à la mise en place de projet.</a:t>
            </a:r>
          </a:p>
          <a:p>
            <a:pPr marL="400050" lvl="1" indent="0">
              <a:buFont typeface="Arial"/>
              <a:buChar char="•"/>
            </a:pPr>
            <a:endParaRPr lang="fr-FR" sz="1600" dirty="0" smtClean="0"/>
          </a:p>
          <a:p>
            <a:pPr marL="400050" lvl="1" indent="0">
              <a:buFont typeface="Arial"/>
              <a:buChar char="•"/>
            </a:pPr>
            <a:r>
              <a:rPr lang="fr-FR" sz="1600" dirty="0" smtClean="0"/>
              <a:t> Recherche active du financement.</a:t>
            </a:r>
            <a:endParaRPr lang="fr-FR" sz="1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000" dirty="0" smtClean="0"/>
              <a:t>Et on prend le projet suivant.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7290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1ECF19"/>
            </a:solidFill>
          </a:ln>
        </p:spPr>
        <p:txBody>
          <a:bodyPr/>
          <a:lstStyle/>
          <a:p>
            <a:r>
              <a:rPr lang="fr-FR" dirty="0" smtClean="0"/>
              <a:t>Nous ne faisons pas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595" dirty="0" smtClean="0"/>
          </a:p>
          <a:p>
            <a:pPr marL="0" indent="0">
              <a:buNone/>
            </a:pPr>
            <a:r>
              <a:rPr lang="fr-FR" sz="2000" dirty="0" smtClean="0"/>
              <a:t>Privilégier une association:</a:t>
            </a:r>
          </a:p>
          <a:p>
            <a:pPr marL="400050" lvl="1" indent="0">
              <a:buNone/>
            </a:pPr>
            <a:r>
              <a:rPr lang="fr-FR" sz="1800" dirty="0" smtClean="0"/>
              <a:t>Nous irons où et avec qui un bon projet (</a:t>
            </a:r>
            <a:r>
              <a:rPr lang="fr-FR" sz="1800" i="1" dirty="0" smtClean="0"/>
              <a:t>conforme HAS, Educ. structurée</a:t>
            </a:r>
            <a:r>
              <a:rPr lang="fr-FR" sz="1800" dirty="0" smtClean="0"/>
              <a:t>) peut se faire. </a:t>
            </a:r>
          </a:p>
          <a:p>
            <a:pPr marL="400050" lvl="1" indent="0">
              <a:buNone/>
            </a:pPr>
            <a:r>
              <a:rPr lang="fr-FR" sz="1800" dirty="0" smtClean="0"/>
              <a:t>Œcuménique. </a:t>
            </a:r>
            <a:r>
              <a:rPr lang="fr-FR" sz="1800" dirty="0" smtClean="0">
                <a:sym typeface="Wingdings"/>
              </a:rPr>
              <a:t>Pas de volonté de compétition</a:t>
            </a:r>
            <a:r>
              <a:rPr lang="fr-FR" sz="2162" dirty="0" smtClean="0">
                <a:sym typeface="Wingdings"/>
              </a:rPr>
              <a:t>.</a:t>
            </a:r>
          </a:p>
          <a:p>
            <a:pPr marL="400050" lvl="1" indent="0">
              <a:buNone/>
            </a:pPr>
            <a:endParaRPr lang="fr-FR" dirty="0" smtClean="0">
              <a:sym typeface="Wingdings"/>
            </a:endParaRPr>
          </a:p>
          <a:p>
            <a:pPr marL="0" indent="0">
              <a:buNone/>
            </a:pPr>
            <a:r>
              <a:rPr lang="fr-FR" sz="2000" dirty="0" smtClean="0"/>
              <a:t>Gérer l’activité: </a:t>
            </a:r>
          </a:p>
          <a:p>
            <a:pPr marL="400050" lvl="1" indent="0">
              <a:buNone/>
            </a:pPr>
            <a:r>
              <a:rPr lang="fr-FR" sz="1800" dirty="0" smtClean="0"/>
              <a:t>Nous ne voulons pas gérer</a:t>
            </a:r>
          </a:p>
          <a:p>
            <a:pPr marL="400050" lvl="1" indent="0">
              <a:buNone/>
            </a:pPr>
            <a:r>
              <a:rPr lang="fr-FR" sz="1800" dirty="0" smtClean="0"/>
              <a:t>Lorsque le projet le justifie, la gestion est confiée à l’association locale qui aura su monter le projet avec nous. </a:t>
            </a:r>
            <a:endParaRPr lang="fr-F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137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2455"/>
            <a:ext cx="8229600" cy="114300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dirty="0" smtClean="0"/>
              <a:t>2. Notre 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DA8B0B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				Situations des </a:t>
            </a:r>
            <a:r>
              <a:rPr lang="en-US" dirty="0" err="1" smtClean="0"/>
              <a:t>élèves</a:t>
            </a:r>
            <a:r>
              <a:rPr lang="en-US" dirty="0" smtClean="0"/>
              <a:t> en sortie de classes </a:t>
            </a:r>
            <a:r>
              <a:rPr lang="en-US" dirty="0" err="1" smtClean="0"/>
              <a:t>primaires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4211" dirty="0" smtClean="0">
                <a:solidFill>
                  <a:srgbClr val="000000"/>
                </a:solidFill>
              </a:rPr>
              <a:t>Grande disparité de situations après une éducation structurée en primaire:</a:t>
            </a:r>
          </a:p>
          <a:p>
            <a:pPr marL="0" indent="0" algn="ctr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3789" dirty="0" smtClean="0">
                <a:solidFill>
                  <a:schemeClr val="accent1"/>
                </a:solidFill>
              </a:rPr>
              <a:t>Sans Déficit intellectuel - Troubles du comportement maitrisés</a:t>
            </a:r>
          </a:p>
          <a:p>
            <a:pPr marL="457200" lvl="1" indent="0">
              <a:buNone/>
            </a:pPr>
            <a:r>
              <a:rPr lang="fr-FR" sz="2581" dirty="0" smtClean="0"/>
              <a:t>Enseignement général, accompagnés éventuellement pas une AVS-I, </a:t>
            </a:r>
          </a:p>
          <a:p>
            <a:pPr marL="457200" lvl="1" indent="0">
              <a:buNone/>
            </a:pPr>
            <a:r>
              <a:rPr lang="fr-FR" sz="2581" dirty="0" smtClean="0"/>
              <a:t>=&gt; Objectif: autonomie la plus complète possible à l’âge adulte. (~50% des jeunes diagnostiqués)</a:t>
            </a:r>
          </a:p>
          <a:p>
            <a:pPr lvl="1"/>
            <a:endParaRPr lang="fr-FR" sz="2581" dirty="0" smtClean="0"/>
          </a:p>
          <a:p>
            <a:pPr marL="0" indent="0">
              <a:buNone/>
            </a:pPr>
            <a:r>
              <a:rPr lang="fr-FR" sz="3789" dirty="0" smtClean="0">
                <a:solidFill>
                  <a:srgbClr val="0B3BAA"/>
                </a:solidFill>
              </a:rPr>
              <a:t>Déficit cognitif léger ou modéré + TED</a:t>
            </a:r>
          </a:p>
          <a:p>
            <a:pPr marL="400050" lvl="1" indent="0">
              <a:buNone/>
            </a:pPr>
            <a:r>
              <a:rPr lang="fr-FR" sz="2581" dirty="0" smtClean="0"/>
              <a:t>Retard d’apprentissage. </a:t>
            </a:r>
          </a:p>
          <a:p>
            <a:pPr marL="400050" lvl="1" indent="0">
              <a:buNone/>
            </a:pPr>
            <a:r>
              <a:rPr lang="fr-FR" sz="2581" dirty="0" smtClean="0"/>
              <a:t>Besoin maintenu de méthodes </a:t>
            </a:r>
            <a:r>
              <a:rPr lang="fr-FR" sz="2581" dirty="0" err="1" smtClean="0"/>
              <a:t>psycho-éducatives</a:t>
            </a:r>
            <a:r>
              <a:rPr lang="fr-FR" sz="2581" dirty="0" smtClean="0"/>
              <a:t> modernes et d’un enseignement structuré</a:t>
            </a:r>
          </a:p>
          <a:p>
            <a:pPr marL="400050" lvl="1" indent="0">
              <a:buNone/>
            </a:pPr>
            <a:r>
              <a:rPr lang="fr-FR" sz="2581" dirty="0" smtClean="0"/>
              <a:t>Puis d’un apprentissage professionnel </a:t>
            </a:r>
            <a:r>
              <a:rPr lang="fr-FR" sz="2581" dirty="0" err="1" smtClean="0"/>
              <a:t>semi-collectif</a:t>
            </a:r>
            <a:r>
              <a:rPr lang="fr-FR" sz="2581" dirty="0" smtClean="0"/>
              <a:t> </a:t>
            </a:r>
          </a:p>
          <a:p>
            <a:pPr marL="400050" lvl="1" indent="0">
              <a:buNone/>
            </a:pPr>
            <a:r>
              <a:rPr lang="fr-FR" sz="2581" dirty="0" smtClean="0"/>
              <a:t>=&gt; Objectif: Exercice d’un métier manuel à l’âge adulte en milieu informé, adapté, ou protégé.</a:t>
            </a:r>
          </a:p>
          <a:p>
            <a:pPr>
              <a:buFont typeface="Symbol" charset="0"/>
              <a:buChar char=""/>
            </a:pPr>
            <a:endParaRPr lang="fr-FR" sz="2581" dirty="0" smtClean="0"/>
          </a:p>
          <a:p>
            <a:pPr marL="0" indent="0">
              <a:buNone/>
            </a:pPr>
            <a:r>
              <a:rPr lang="fr-FR" sz="3789" dirty="0" smtClean="0">
                <a:solidFill>
                  <a:srgbClr val="0B3BAA"/>
                </a:solidFill>
              </a:rPr>
              <a:t>Déficit cognitif plus accentué, plus autres difficultés</a:t>
            </a:r>
          </a:p>
          <a:p>
            <a:pPr marL="400050" lvl="1" indent="0">
              <a:buNone/>
            </a:pPr>
            <a:r>
              <a:rPr lang="fr-FR" sz="2581" dirty="0" smtClean="0"/>
              <a:t>Retard cognitifs importants et parfois encore des troubles du comportement sérieux. </a:t>
            </a:r>
          </a:p>
          <a:p>
            <a:pPr marL="400050" lvl="1" indent="0">
              <a:buNone/>
            </a:pPr>
            <a:r>
              <a:rPr lang="fr-FR" sz="2581" dirty="0" smtClean="0"/>
              <a:t>Accompagnement soutenu et structuré nécessaire tout au long de leur vie.</a:t>
            </a:r>
          </a:p>
          <a:p>
            <a:pPr marL="400050" lvl="1" indent="0">
              <a:buNone/>
            </a:pPr>
            <a:r>
              <a:rPr lang="fr-FR" sz="2581" dirty="0" smtClean="0"/>
              <a:t>=&gt; Objectif prioritaire: accéder à une vie la plus autonome possible, dans des maisons d’accueil.</a:t>
            </a:r>
          </a:p>
          <a:p>
            <a:pPr marL="400050" lvl="1" indent="0">
              <a:buNone/>
            </a:pPr>
            <a:r>
              <a:rPr lang="fr-FR" sz="2581" dirty="0" smtClean="0"/>
              <a:t> Un apprentissage professionnel est envisageable et souhaitable dans la mesure du possible.</a:t>
            </a:r>
          </a:p>
          <a:p>
            <a:pPr marL="0" indent="0" algn="ctr">
              <a:buNone/>
            </a:pPr>
            <a:endParaRPr lang="fr-FR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789" dirty="0" smtClean="0">
                <a:solidFill>
                  <a:srgbClr val="0B3BAA"/>
                </a:solidFill>
              </a:rPr>
              <a:t>Et tous les cas intermédiaires. (Scolarisation chaotique, </a:t>
            </a:r>
            <a:r>
              <a:rPr lang="fr-FR" sz="3789" dirty="0" err="1" smtClean="0">
                <a:solidFill>
                  <a:srgbClr val="0B3BAA"/>
                </a:solidFill>
              </a:rPr>
              <a:t>etc</a:t>
            </a:r>
            <a:r>
              <a:rPr lang="fr-FR" sz="3789" dirty="0" smtClean="0">
                <a:solidFill>
                  <a:srgbClr val="0B3BAA"/>
                </a:solidFill>
              </a:rPr>
              <a:t>….)</a:t>
            </a:r>
            <a:endParaRPr lang="en-US" sz="3789" dirty="0">
              <a:solidFill>
                <a:srgbClr val="0B3B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DA8B0B"/>
            </a:solidFill>
          </a:ln>
        </p:spPr>
        <p:txBody>
          <a:bodyPr/>
          <a:lstStyle/>
          <a:p>
            <a:r>
              <a:rPr lang="en-US" dirty="0" smtClean="0"/>
              <a:t>AMBITIONS D’ACTIONS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sz="2000" dirty="0" smtClean="0"/>
              <a:t> Promouvoir les projets mettant en œuvre les </a:t>
            </a:r>
            <a:r>
              <a:rPr lang="fr-FR" sz="2000" dirty="0" smtClean="0">
                <a:solidFill>
                  <a:srgbClr val="1EDFF5"/>
                </a:solidFill>
              </a:rPr>
              <a:t>recommandations de la HAS et de l’ANESM</a:t>
            </a:r>
          </a:p>
          <a:p>
            <a:pPr marL="0" indent="0" algn="ctr"/>
            <a:endParaRPr lang="fr-FR" sz="2000" dirty="0" smtClean="0"/>
          </a:p>
          <a:p>
            <a:pPr marL="0" indent="0"/>
            <a:r>
              <a:rPr lang="fr-FR" sz="2000" dirty="0" smtClean="0"/>
              <a:t> Soutenir la consolidation des dispositifs existants de qualité</a:t>
            </a:r>
          </a:p>
          <a:p>
            <a:pPr marL="0" indent="0"/>
            <a:endParaRPr lang="fr-FR" sz="2000" i="1" dirty="0" smtClean="0"/>
          </a:p>
          <a:p>
            <a:pPr marL="0" indent="0"/>
            <a:r>
              <a:rPr lang="fr-FR" sz="2000" dirty="0" smtClean="0"/>
              <a:t> Faire élargir les accompagnements en inclusion scolaire de la maternelle à 20 ans</a:t>
            </a:r>
          </a:p>
          <a:p>
            <a:pPr marL="0" indent="0"/>
            <a:endParaRPr lang="fr-FR" sz="2000" i="1" dirty="0" smtClean="0"/>
          </a:p>
          <a:p>
            <a:pPr marL="0" indent="0"/>
            <a:r>
              <a:rPr lang="fr-FR" sz="2000" dirty="0" smtClean="0"/>
              <a:t> Faire ouvrir des dispositifs innovants adaptés aux TED</a:t>
            </a:r>
          </a:p>
          <a:p>
            <a:pPr marL="0" indent="0"/>
            <a:endParaRPr lang="fr-FR" sz="2000" i="1" dirty="0" smtClean="0"/>
          </a:p>
          <a:p>
            <a:pPr marL="0" indent="0"/>
            <a:r>
              <a:rPr lang="fr-FR" sz="2000" dirty="0" smtClean="0"/>
              <a:t> Mettre l’accent sur </a:t>
            </a:r>
            <a:r>
              <a:rPr lang="fr-FR" sz="2000" i="1" dirty="0" smtClean="0">
                <a:solidFill>
                  <a:schemeClr val="accent4"/>
                </a:solidFill>
              </a:rPr>
              <a:t>l’autonomie et la formation professionnelle</a:t>
            </a:r>
            <a:r>
              <a:rPr lang="fr-FR" sz="2000" dirty="0" smtClean="0"/>
              <a:t> des jeunes et adolescents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DAPTED 1">
      <a:dk1>
        <a:sysClr val="windowText" lastClr="000000"/>
      </a:dk1>
      <a:lt1>
        <a:sysClr val="window" lastClr="FFFFFF"/>
      </a:lt1>
      <a:dk2>
        <a:srgbClr val="099BFF"/>
      </a:dk2>
      <a:lt2>
        <a:srgbClr val="F7F7FF"/>
      </a:lt2>
      <a:accent1>
        <a:srgbClr val="0B3BAA"/>
      </a:accent1>
      <a:accent2>
        <a:srgbClr val="1ECF19"/>
      </a:accent2>
      <a:accent3>
        <a:srgbClr val="DA8B0B"/>
      </a:accent3>
      <a:accent4>
        <a:srgbClr val="1EDFF5"/>
      </a:accent4>
      <a:accent5>
        <a:srgbClr val="F60012"/>
      </a:accent5>
      <a:accent6>
        <a:srgbClr val="0D56FF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2156</Words>
  <Application>Microsoft Macintosh PowerPoint</Application>
  <PresentationFormat>On-screen Show (4:3)</PresentationFormat>
  <Paragraphs>278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Thème Office</vt:lpstr>
      <vt:lpstr>ADAPTED</vt:lpstr>
      <vt:lpstr>1. Qui sommes nous?</vt:lpstr>
      <vt:lpstr>Nous sommes</vt:lpstr>
      <vt:lpstr>Nous ne sommes pas</vt:lpstr>
      <vt:lpstr>Nous « faisons »</vt:lpstr>
      <vt:lpstr>Nous ne faisons pas </vt:lpstr>
      <vt:lpstr>2. Notre vision</vt:lpstr>
      <vt:lpstr>    Situations des élèves en sortie de classes primaires</vt:lpstr>
      <vt:lpstr>AMBITIONS D’ACTIONS</vt:lpstr>
      <vt:lpstr>     Résumé des dispositifs    scolaires </vt:lpstr>
      <vt:lpstr>    Notre Démarche</vt:lpstr>
      <vt:lpstr>3. ACTIONS 2012-2015</vt:lpstr>
      <vt:lpstr>Projet 2012-2013: Ouverture de la première ULIS TED Professionnelle avec le soutien du SESSAD Aidera </vt:lpstr>
      <vt:lpstr>  Pourquoi et pour qui ?</vt:lpstr>
      <vt:lpstr>       Les fondamentaux du projet (1)</vt:lpstr>
      <vt:lpstr>     Les fondamentaux du projet (2)</vt:lpstr>
      <vt:lpstr> Le déroulé du projet (1)</vt:lpstr>
      <vt:lpstr> Le déroulé du projet (2)</vt:lpstr>
      <vt:lpstr>     Résultat:     une réussite en double teinte</vt:lpstr>
      <vt:lpstr>Actions 2013-2014:  </vt:lpstr>
      <vt:lpstr>       Consolider l’existant à l’ULIS TED de Plaisir</vt:lpstr>
      <vt:lpstr>Autres actions 2014</vt:lpstr>
      <vt:lpstr>Actions 2014-2015:  </vt:lpstr>
      <vt:lpstr>Ouverture 2ème ULIS TED</vt:lpstr>
      <vt:lpstr>    Projet extension adolescents TED     professionnelle avec AUTISME EN YVELINES</vt:lpstr>
      <vt:lpstr>4. L’Avenir </vt:lpstr>
      <vt:lpstr>Actions à mener</vt:lpstr>
    </vt:vector>
  </TitlesOfParts>
  <Company>La Discrétion est reine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qu’un collectif Militant</dc:title>
  <dc:creator>Dominique YVON</dc:creator>
  <cp:lastModifiedBy>Marie-Pascale Bouhelier</cp:lastModifiedBy>
  <cp:revision>45</cp:revision>
  <dcterms:created xsi:type="dcterms:W3CDTF">2016-05-13T10:25:43Z</dcterms:created>
  <dcterms:modified xsi:type="dcterms:W3CDTF">2016-05-13T10:26:59Z</dcterms:modified>
</cp:coreProperties>
</file>